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Lst>
  <p:notesMasterIdLst>
    <p:notesMasterId r:id="rId37"/>
  </p:notesMasterIdLst>
  <p:handoutMasterIdLst>
    <p:handoutMasterId r:id="rId38"/>
  </p:handoutMasterIdLst>
  <p:sldIdLst>
    <p:sldId id="260" r:id="rId11"/>
    <p:sldId id="285" r:id="rId12"/>
    <p:sldId id="286" r:id="rId13"/>
    <p:sldId id="287" r:id="rId14"/>
    <p:sldId id="288" r:id="rId15"/>
    <p:sldId id="289" r:id="rId16"/>
    <p:sldId id="290" r:id="rId17"/>
    <p:sldId id="291" r:id="rId18"/>
    <p:sldId id="292" r:id="rId19"/>
    <p:sldId id="297" r:id="rId20"/>
    <p:sldId id="293" r:id="rId21"/>
    <p:sldId id="314" r:id="rId22"/>
    <p:sldId id="294" r:id="rId23"/>
    <p:sldId id="295" r:id="rId24"/>
    <p:sldId id="296" r:id="rId25"/>
    <p:sldId id="298" r:id="rId26"/>
    <p:sldId id="299" r:id="rId27"/>
    <p:sldId id="300" r:id="rId28"/>
    <p:sldId id="301" r:id="rId29"/>
    <p:sldId id="302" r:id="rId30"/>
    <p:sldId id="315" r:id="rId31"/>
    <p:sldId id="303" r:id="rId32"/>
    <p:sldId id="304" r:id="rId33"/>
    <p:sldId id="305" r:id="rId34"/>
    <p:sldId id="306" r:id="rId35"/>
    <p:sldId id="312" r:id="rId36"/>
  </p:sldIdLst>
  <p:sldSz cx="18288000" cy="10287000"/>
  <p:notesSz cx="7010400" cy="9296400"/>
  <p:defaultText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p15:clr>
            <a:srgbClr val="A4A3A4"/>
          </p15:clr>
        </p15:guide>
        <p15:guide id="2" pos="5760">
          <p15:clr>
            <a:srgbClr val="A4A3A4"/>
          </p15:clr>
        </p15:guide>
      </p15:sldGuideLst>
    </p:ext>
    <p:ext uri="{2D200454-40CA-4A62-9FC3-DE9A4176ACB9}">
      <p15:notesGuideLst xmlns:p15="http://schemas.microsoft.com/office/powerpoint/2012/main">
        <p15:guide id="1" orient="horz" pos="2928" userDrawn="1">
          <p15:clr>
            <a:srgbClr val="A4A3A4"/>
          </p15:clr>
        </p15:guide>
        <p15:guide id="2" pos="220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CF67"/>
    <a:srgbClr val="00AF3F"/>
    <a:srgbClr val="FFD204"/>
    <a:srgbClr val="009DDC"/>
    <a:srgbClr val="70D0F6"/>
    <a:srgbClr val="7482BF"/>
    <a:srgbClr val="C3ACD3"/>
    <a:srgbClr val="005AA5"/>
    <a:srgbClr val="FCB033"/>
    <a:srgbClr val="F682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69"/>
    <p:restoredTop sz="67343"/>
  </p:normalViewPr>
  <p:slideViewPr>
    <p:cSldViewPr>
      <p:cViewPr varScale="1">
        <p:scale>
          <a:sx n="41" d="100"/>
          <a:sy n="41" d="100"/>
        </p:scale>
        <p:origin x="1570" y="43"/>
      </p:cViewPr>
      <p:guideLst>
        <p:guide orient="horz" pos="3240"/>
        <p:guide pos="5760"/>
      </p:guideLst>
    </p:cSldViewPr>
  </p:slideViewPr>
  <p:notesTextViewPr>
    <p:cViewPr>
      <p:scale>
        <a:sx n="1" d="1"/>
        <a:sy n="1" d="1"/>
      </p:scale>
      <p:origin x="0" y="0"/>
    </p:cViewPr>
  </p:notesTextViewPr>
  <p:notesViewPr>
    <p:cSldViewPr>
      <p:cViewPr varScale="1">
        <p:scale>
          <a:sx n="88" d="100"/>
          <a:sy n="88" d="100"/>
        </p:scale>
        <p:origin x="-3870" y="-120"/>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slide" Target="slides/slide16.xml"/><Relationship Id="rId39"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1.xml"/><Relationship Id="rId34" Type="http://schemas.openxmlformats.org/officeDocument/2006/relationships/slide" Target="slides/slide24.xml"/><Relationship Id="rId42" Type="http://schemas.openxmlformats.org/officeDocument/2006/relationships/tableStyles" Target="tableStyles.xml"/><Relationship Id="rId7" Type="http://schemas.openxmlformats.org/officeDocument/2006/relationships/slideMaster" Target="slideMasters/slideMaster7.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33" Type="http://schemas.openxmlformats.org/officeDocument/2006/relationships/slide" Target="slides/slide23.xml"/><Relationship Id="rId38"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slide" Target="slides/slide19.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1.xml"/><Relationship Id="rId24" Type="http://schemas.openxmlformats.org/officeDocument/2006/relationships/slide" Target="slides/slide14.xml"/><Relationship Id="rId32" Type="http://schemas.openxmlformats.org/officeDocument/2006/relationships/slide" Target="slides/slide22.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slide" Target="slides/slide18.xml"/><Relationship Id="rId36" Type="http://schemas.openxmlformats.org/officeDocument/2006/relationships/slide" Target="slides/slide26.xml"/><Relationship Id="rId10" Type="http://schemas.openxmlformats.org/officeDocument/2006/relationships/slideMaster" Target="slideMasters/slideMaster10.xml"/><Relationship Id="rId19" Type="http://schemas.openxmlformats.org/officeDocument/2006/relationships/slide" Target="slides/slide9.xml"/><Relationship Id="rId31" Type="http://schemas.openxmlformats.org/officeDocument/2006/relationships/slide" Target="slides/slide21.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slide" Target="slides/slide17.xml"/><Relationship Id="rId30" Type="http://schemas.openxmlformats.org/officeDocument/2006/relationships/slide" Target="slides/slide20.xml"/><Relationship Id="rId35" Type="http://schemas.openxmlformats.org/officeDocument/2006/relationships/slide" Target="slides/slide2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4820"/>
          </a:xfrm>
          <a:prstGeom prst="rect">
            <a:avLst/>
          </a:prstGeom>
        </p:spPr>
        <p:txBody>
          <a:bodyPr vert="horz" lIns="93177" tIns="46589" rIns="93177" bIns="46589" rtlCol="0"/>
          <a:lstStyle>
            <a:lvl1pPr algn="r">
              <a:defRPr sz="1200"/>
            </a:lvl1pPr>
          </a:lstStyle>
          <a:p>
            <a:fld id="{4F522294-C2E4-4C15-B879-DAB0E0838961}" type="datetimeFigureOut">
              <a:rPr lang="en-US" smtClean="0"/>
              <a:t>3/15/2021</a:t>
            </a:fld>
            <a:endParaRPr lang="en-US" dirty="0"/>
          </a:p>
        </p:txBody>
      </p:sp>
      <p:sp>
        <p:nvSpPr>
          <p:cNvPr id="4" name="Footer Placeholder 3"/>
          <p:cNvSpPr>
            <a:spLocks noGrp="1"/>
          </p:cNvSpPr>
          <p:nvPr>
            <p:ph type="ftr" sz="quarter" idx="2"/>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7" tIns="46589" rIns="93177" bIns="46589" rtlCol="0" anchor="b"/>
          <a:lstStyle>
            <a:lvl1pPr algn="r">
              <a:defRPr sz="1200"/>
            </a:lvl1pPr>
          </a:lstStyle>
          <a:p>
            <a:fld id="{8A4F8354-CC7D-48C9-9972-B372086E7129}" type="slidenum">
              <a:rPr lang="en-US" smtClean="0"/>
              <a:t>‹#›</a:t>
            </a:fld>
            <a:endParaRPr lang="en-US" dirty="0"/>
          </a:p>
        </p:txBody>
      </p:sp>
    </p:spTree>
    <p:extLst>
      <p:ext uri="{BB962C8B-B14F-4D97-AF65-F5344CB8AC3E}">
        <p14:creationId xmlns:p14="http://schemas.microsoft.com/office/powerpoint/2010/main" val="272355634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1.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idx="1"/>
          </p:nvPr>
        </p:nvSpPr>
        <p:spPr>
          <a:xfrm>
            <a:off x="3970938" y="0"/>
            <a:ext cx="3037840" cy="464820"/>
          </a:xfrm>
          <a:prstGeom prst="rect">
            <a:avLst/>
          </a:prstGeom>
        </p:spPr>
        <p:txBody>
          <a:bodyPr vert="horz" lIns="93177" tIns="46589" rIns="93177" bIns="46589" rtlCol="0"/>
          <a:lstStyle>
            <a:lvl1pPr algn="r">
              <a:defRPr sz="1200"/>
            </a:lvl1pPr>
          </a:lstStyle>
          <a:p>
            <a:fld id="{D579EA26-E1AC-4081-8819-E277D450A9FB}" type="datetimeFigureOut">
              <a:rPr lang="en-US" smtClean="0"/>
              <a:t>3/15/2021</a:t>
            </a:fld>
            <a:endParaRPr lang="en-US" dirty="0"/>
          </a:p>
        </p:txBody>
      </p:sp>
      <p:sp>
        <p:nvSpPr>
          <p:cNvPr id="4" name="Slide Image Placeholder 3"/>
          <p:cNvSpPr>
            <a:spLocks noGrp="1" noRot="1" noChangeAspect="1"/>
          </p:cNvSpPr>
          <p:nvPr>
            <p:ph type="sldImg" idx="2"/>
          </p:nvPr>
        </p:nvSpPr>
        <p:spPr>
          <a:xfrm>
            <a:off x="406400" y="696913"/>
            <a:ext cx="6197600" cy="3486150"/>
          </a:xfrm>
          <a:prstGeom prst="rect">
            <a:avLst/>
          </a:prstGeom>
          <a:noFill/>
          <a:ln w="12700">
            <a:solidFill>
              <a:prstClr val="black"/>
            </a:solidFill>
          </a:ln>
        </p:spPr>
        <p:txBody>
          <a:bodyPr vert="horz" lIns="93177" tIns="46589" rIns="93177" bIns="46589" rtlCol="0" anchor="ctr"/>
          <a:lstStyle/>
          <a:p>
            <a:endParaRPr lang="en-US" dirty="0"/>
          </a:p>
        </p:txBody>
      </p:sp>
      <p:sp>
        <p:nvSpPr>
          <p:cNvPr id="5" name="Notes Placeholder 4"/>
          <p:cNvSpPr>
            <a:spLocks noGrp="1"/>
          </p:cNvSpPr>
          <p:nvPr>
            <p:ph type="body" sz="quarter" idx="3"/>
          </p:nvPr>
        </p:nvSpPr>
        <p:spPr>
          <a:xfrm>
            <a:off x="701040" y="4415790"/>
            <a:ext cx="5608320" cy="4183380"/>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4820"/>
          </a:xfrm>
          <a:prstGeom prst="rect">
            <a:avLst/>
          </a:prstGeom>
        </p:spPr>
        <p:txBody>
          <a:bodyPr vert="horz" lIns="93177" tIns="46589" rIns="93177" bIns="46589"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829967"/>
            <a:ext cx="3037840" cy="464820"/>
          </a:xfrm>
          <a:prstGeom prst="rect">
            <a:avLst/>
          </a:prstGeom>
        </p:spPr>
        <p:txBody>
          <a:bodyPr vert="horz" lIns="93177" tIns="46589" rIns="93177" bIns="46589" rtlCol="0" anchor="b"/>
          <a:lstStyle>
            <a:lvl1pPr algn="r">
              <a:defRPr sz="1200"/>
            </a:lvl1pPr>
          </a:lstStyle>
          <a:p>
            <a:fld id="{BC1DC29C-AF90-4D8D-9D63-2636A7DB0708}" type="slidenum">
              <a:rPr lang="en-US" smtClean="0"/>
              <a:t>‹#›</a:t>
            </a:fld>
            <a:endParaRPr lang="en-US" dirty="0"/>
          </a:p>
        </p:txBody>
      </p:sp>
    </p:spTree>
    <p:extLst>
      <p:ext uri="{BB962C8B-B14F-4D97-AF65-F5344CB8AC3E}">
        <p14:creationId xmlns:p14="http://schemas.microsoft.com/office/powerpoint/2010/main" val="26188444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1</a:t>
            </a:fld>
            <a:endParaRPr lang="en-US" dirty="0"/>
          </a:p>
        </p:txBody>
      </p:sp>
    </p:spTree>
    <p:extLst>
      <p:ext uri="{BB962C8B-B14F-4D97-AF65-F5344CB8AC3E}">
        <p14:creationId xmlns:p14="http://schemas.microsoft.com/office/powerpoint/2010/main" val="41688600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You might not have all of these symptoms, but you</a:t>
            </a:r>
          </a:p>
          <a:p>
            <a:r>
              <a:rPr lang="en-CA" dirty="0"/>
              <a:t>can probably relate to some of them. The following techniques will help you in</a:t>
            </a:r>
          </a:p>
          <a:p>
            <a:r>
              <a:rPr lang="en-CA" dirty="0"/>
              <a:t>situations where you get nervous while speaking.</a:t>
            </a:r>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10</a:t>
            </a:fld>
            <a:endParaRPr lang="en-US" dirty="0"/>
          </a:p>
        </p:txBody>
      </p:sp>
    </p:spTree>
    <p:extLst>
      <p:ext uri="{BB962C8B-B14F-4D97-AF65-F5344CB8AC3E}">
        <p14:creationId xmlns:p14="http://schemas.microsoft.com/office/powerpoint/2010/main" val="4255293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11</a:t>
            </a:fld>
            <a:endParaRPr lang="en-US" dirty="0"/>
          </a:p>
        </p:txBody>
      </p:sp>
    </p:spTree>
    <p:extLst>
      <p:ext uri="{BB962C8B-B14F-4D97-AF65-F5344CB8AC3E}">
        <p14:creationId xmlns:p14="http://schemas.microsoft.com/office/powerpoint/2010/main" val="7497436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Choose a friend, or friendly face to focus on initially until you become more comfortable making eye contact with more individuals in the room</a:t>
            </a:r>
          </a:p>
        </p:txBody>
      </p:sp>
      <p:sp>
        <p:nvSpPr>
          <p:cNvPr id="4" name="Slide Number Placeholder 3"/>
          <p:cNvSpPr>
            <a:spLocks noGrp="1"/>
          </p:cNvSpPr>
          <p:nvPr>
            <p:ph type="sldNum" sz="quarter" idx="5"/>
          </p:nvPr>
        </p:nvSpPr>
        <p:spPr/>
        <p:txBody>
          <a:bodyPr/>
          <a:lstStyle/>
          <a:p>
            <a:fld id="{BC1DC29C-AF90-4D8D-9D63-2636A7DB0708}" type="slidenum">
              <a:rPr lang="en-US" smtClean="0"/>
              <a:t>12</a:t>
            </a:fld>
            <a:endParaRPr lang="en-US" dirty="0"/>
          </a:p>
        </p:txBody>
      </p:sp>
    </p:spTree>
    <p:extLst>
      <p:ext uri="{BB962C8B-B14F-4D97-AF65-F5344CB8AC3E}">
        <p14:creationId xmlns:p14="http://schemas.microsoft.com/office/powerpoint/2010/main" val="24294892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defRPr/>
            </a:pPr>
            <a:r>
              <a:rPr lang="en-CA" dirty="0"/>
              <a:t>Turn Your Assessment into a Plan</a:t>
            </a:r>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13</a:t>
            </a:fld>
            <a:endParaRPr lang="en-US" dirty="0"/>
          </a:p>
        </p:txBody>
      </p:sp>
    </p:spTree>
    <p:extLst>
      <p:ext uri="{BB962C8B-B14F-4D97-AF65-F5344CB8AC3E}">
        <p14:creationId xmlns:p14="http://schemas.microsoft.com/office/powerpoint/2010/main" val="3860878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 </a:t>
            </a:r>
            <a:r>
              <a:rPr lang="en-US" b="1" dirty="0"/>
              <a:t>presentation </a:t>
            </a:r>
            <a:r>
              <a:rPr lang="en-US" b="1" dirty="0" err="1"/>
              <a:t>colour</a:t>
            </a:r>
            <a:r>
              <a:rPr lang="en-US" b="1" dirty="0"/>
              <a:t> spots</a:t>
            </a:r>
            <a:r>
              <a:rPr lang="en-US" dirty="0"/>
              <a:t> include inserting memorable stories and examples, video clips, relevant quotes and references, and “aha” producing analogies.</a:t>
            </a:r>
          </a:p>
        </p:txBody>
      </p:sp>
      <p:sp>
        <p:nvSpPr>
          <p:cNvPr id="4" name="Slide Number Placeholder 3"/>
          <p:cNvSpPr>
            <a:spLocks noGrp="1"/>
          </p:cNvSpPr>
          <p:nvPr>
            <p:ph type="sldNum" sz="quarter" idx="5"/>
          </p:nvPr>
        </p:nvSpPr>
        <p:spPr/>
        <p:txBody>
          <a:bodyPr/>
          <a:lstStyle/>
          <a:p>
            <a:fld id="{BC1DC29C-AF90-4D8D-9D63-2636A7DB0708}" type="slidenum">
              <a:rPr lang="en-US" smtClean="0"/>
              <a:t>14</a:t>
            </a:fld>
            <a:endParaRPr lang="en-US" dirty="0"/>
          </a:p>
        </p:txBody>
      </p:sp>
    </p:spTree>
    <p:extLst>
      <p:ext uri="{BB962C8B-B14F-4D97-AF65-F5344CB8AC3E}">
        <p14:creationId xmlns:p14="http://schemas.microsoft.com/office/powerpoint/2010/main" val="26812429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15</a:t>
            </a:fld>
            <a:endParaRPr lang="en-US" dirty="0"/>
          </a:p>
        </p:txBody>
      </p:sp>
    </p:spTree>
    <p:extLst>
      <p:ext uri="{BB962C8B-B14F-4D97-AF65-F5344CB8AC3E}">
        <p14:creationId xmlns:p14="http://schemas.microsoft.com/office/powerpoint/2010/main" val="2843833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16</a:t>
            </a:fld>
            <a:endParaRPr lang="en-US" dirty="0"/>
          </a:p>
        </p:txBody>
      </p:sp>
    </p:spTree>
    <p:extLst>
      <p:ext uri="{BB962C8B-B14F-4D97-AF65-F5344CB8AC3E}">
        <p14:creationId xmlns:p14="http://schemas.microsoft.com/office/powerpoint/2010/main" val="530494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17</a:t>
            </a:fld>
            <a:endParaRPr lang="en-US" dirty="0"/>
          </a:p>
        </p:txBody>
      </p:sp>
    </p:spTree>
    <p:extLst>
      <p:ext uri="{BB962C8B-B14F-4D97-AF65-F5344CB8AC3E}">
        <p14:creationId xmlns:p14="http://schemas.microsoft.com/office/powerpoint/2010/main" val="41278348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18</a:t>
            </a:fld>
            <a:endParaRPr lang="en-US" dirty="0"/>
          </a:p>
        </p:txBody>
      </p:sp>
    </p:spTree>
    <p:extLst>
      <p:ext uri="{BB962C8B-B14F-4D97-AF65-F5344CB8AC3E}">
        <p14:creationId xmlns:p14="http://schemas.microsoft.com/office/powerpoint/2010/main" val="1871261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19</a:t>
            </a:fld>
            <a:endParaRPr lang="en-US" dirty="0"/>
          </a:p>
        </p:txBody>
      </p:sp>
    </p:spTree>
    <p:extLst>
      <p:ext uri="{BB962C8B-B14F-4D97-AF65-F5344CB8AC3E}">
        <p14:creationId xmlns:p14="http://schemas.microsoft.com/office/powerpoint/2010/main" val="432584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2</a:t>
            </a:fld>
            <a:endParaRPr lang="en-US" dirty="0"/>
          </a:p>
        </p:txBody>
      </p:sp>
    </p:spTree>
    <p:extLst>
      <p:ext uri="{BB962C8B-B14F-4D97-AF65-F5344CB8AC3E}">
        <p14:creationId xmlns:p14="http://schemas.microsoft.com/office/powerpoint/2010/main" val="410160580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Here are explanations and examples for each sentence of SCIPAB:</a:t>
            </a:r>
          </a:p>
          <a:p>
            <a:r>
              <a:rPr lang="en-CA" b="1" dirty="0"/>
              <a:t>Situation: </a:t>
            </a:r>
            <a:r>
              <a:rPr lang="en-CA" dirty="0"/>
              <a:t>This sentence describes the present situation, adding your insight</a:t>
            </a:r>
          </a:p>
          <a:p>
            <a:r>
              <a:rPr lang="en-CA" dirty="0"/>
              <a:t>and understanding of the current business and/or technical</a:t>
            </a:r>
          </a:p>
          <a:p>
            <a:r>
              <a:rPr lang="en-CA" dirty="0"/>
              <a:t>environment. The information provided in this sentence should be</a:t>
            </a:r>
          </a:p>
          <a:p>
            <a:r>
              <a:rPr lang="en-CA" dirty="0"/>
              <a:t>known by your audience and accepted as a “given.” It describes</a:t>
            </a:r>
          </a:p>
          <a:p>
            <a:r>
              <a:rPr lang="en-CA" dirty="0"/>
              <a:t>the status quo and is non-controversial in that the audience will</a:t>
            </a:r>
          </a:p>
          <a:p>
            <a:r>
              <a:rPr lang="en-CA" dirty="0"/>
              <a:t>most likely agree with it.</a:t>
            </a:r>
          </a:p>
          <a:p>
            <a:r>
              <a:rPr lang="en-CA" dirty="0"/>
              <a:t>Example: “Our business has grown by 30% in the last two years.”</a:t>
            </a:r>
          </a:p>
          <a:p>
            <a:r>
              <a:rPr lang="en-CA" b="1" dirty="0"/>
              <a:t>Complication: </a:t>
            </a:r>
            <a:r>
              <a:rPr lang="en-CA" dirty="0"/>
              <a:t>This sentence describes the challenges or drawbacks of the</a:t>
            </a:r>
          </a:p>
          <a:p>
            <a:r>
              <a:rPr lang="en-CA" dirty="0"/>
              <a:t>situation, any obstacles created by the situation, and any related</a:t>
            </a:r>
          </a:p>
          <a:p>
            <a:r>
              <a:rPr lang="en-CA" dirty="0"/>
              <a:t>business or technical risks. The information provided in this</a:t>
            </a:r>
          </a:p>
          <a:p>
            <a:r>
              <a:rPr lang="en-CA" dirty="0"/>
              <a:t>sentence can be new and/or controversial for your audience.</a:t>
            </a:r>
          </a:p>
          <a:p>
            <a:r>
              <a:rPr lang="en-CA" dirty="0"/>
              <a:t>Example: “Because of this growth, we have outgrown our</a:t>
            </a:r>
          </a:p>
          <a:p>
            <a:r>
              <a:rPr lang="en-CA" dirty="0"/>
              <a:t>computer systems.”</a:t>
            </a:r>
          </a:p>
          <a:p>
            <a:r>
              <a:rPr lang="en-CA" b="1" dirty="0"/>
              <a:t>Implication: </a:t>
            </a:r>
            <a:r>
              <a:rPr lang="en-CA" dirty="0"/>
              <a:t>This sentence addresses the consequences to your audience of</a:t>
            </a:r>
          </a:p>
          <a:p>
            <a:r>
              <a:rPr lang="en-CA" dirty="0"/>
              <a:t>failing to act on the issues raised in the complication. This vital</a:t>
            </a:r>
          </a:p>
          <a:p>
            <a:r>
              <a:rPr lang="en-CA" dirty="0"/>
              <a:t>element answers the audience’s “so what” question, providing both</a:t>
            </a:r>
          </a:p>
          <a:p>
            <a:r>
              <a:rPr lang="en-CA" dirty="0"/>
              <a:t>a logical transition to and a sense of urgency about your core</a:t>
            </a:r>
          </a:p>
          <a:p>
            <a:r>
              <a:rPr lang="en-CA" dirty="0"/>
              <a:t>message.</a:t>
            </a:r>
          </a:p>
          <a:p>
            <a:r>
              <a:rPr lang="en-CA" dirty="0"/>
              <a:t>Example: “If we don’t update our systems, our growth will come to</a:t>
            </a:r>
          </a:p>
          <a:p>
            <a:r>
              <a:rPr lang="en-CA" dirty="0"/>
              <a:t>a halt.”</a:t>
            </a:r>
          </a:p>
          <a:p>
            <a:r>
              <a:rPr lang="en-CA" b="1" dirty="0"/>
              <a:t>Position</a:t>
            </a:r>
            <a:r>
              <a:rPr lang="en-CA" dirty="0"/>
              <a:t>: This sentence tells the audience what you personally think about</a:t>
            </a:r>
          </a:p>
          <a:p>
            <a:r>
              <a:rPr lang="en-CA" dirty="0"/>
              <a:t>the topic. It’s your stance, your opinion, your thesis, your belief</a:t>
            </a:r>
          </a:p>
          <a:p>
            <a:r>
              <a:rPr lang="en-CA" dirty="0"/>
              <a:t>about the issue. It must be stated clearly and succinctly. It’s</a:t>
            </a:r>
          </a:p>
          <a:p>
            <a:r>
              <a:rPr lang="en-CA" dirty="0"/>
              <a:t>important to put this information out at the start of the</a:t>
            </a:r>
          </a:p>
          <a:p>
            <a:r>
              <a:rPr lang="en-CA" dirty="0"/>
              <a:t>presentation; it tells the audience exactly where you stand so they</a:t>
            </a:r>
          </a:p>
          <a:p>
            <a:r>
              <a:rPr lang="en-CA" dirty="0"/>
              <a:t>won’t be wondering what the presentation is all about (as many</a:t>
            </a:r>
          </a:p>
          <a:p>
            <a:r>
              <a:rPr lang="en-CA" dirty="0"/>
              <a:t>audiences do!).</a:t>
            </a:r>
          </a:p>
          <a:p>
            <a:r>
              <a:rPr lang="en-CA" dirty="0"/>
              <a:t>Example: “A major upgrade and overhaul</a:t>
            </a:r>
          </a:p>
          <a:p>
            <a:r>
              <a:rPr lang="en-CA" b="1" dirty="0"/>
              <a:t>Action</a:t>
            </a:r>
            <a:r>
              <a:rPr lang="en-CA" dirty="0"/>
              <a:t>: This is simply a statement of what you would like your audience to</a:t>
            </a:r>
          </a:p>
          <a:p>
            <a:r>
              <a:rPr lang="en-CA" dirty="0"/>
              <a:t>do, to believe, or to understand. There is a wide range of “actions”</a:t>
            </a:r>
          </a:p>
          <a:p>
            <a:r>
              <a:rPr lang="en-CA" dirty="0"/>
              <a:t>an audience might take. At the start of the presentation (opening</a:t>
            </a:r>
          </a:p>
          <a:p>
            <a:r>
              <a:rPr lang="en-CA" dirty="0"/>
              <a:t>action), tell the audience what you want them to do or think during</a:t>
            </a:r>
          </a:p>
          <a:p>
            <a:r>
              <a:rPr lang="en-CA" dirty="0"/>
              <a:t>the presentation. At the end of the presentation (closing action), tell</a:t>
            </a:r>
          </a:p>
          <a:p>
            <a:r>
              <a:rPr lang="en-CA" dirty="0"/>
              <a:t>them what you want them to do as a next step.</a:t>
            </a:r>
          </a:p>
          <a:p>
            <a:r>
              <a:rPr lang="en-CA" dirty="0"/>
              <a:t>Opening action example: “Please consider my proposal today for</a:t>
            </a:r>
          </a:p>
          <a:p>
            <a:r>
              <a:rPr lang="en-CA" dirty="0"/>
              <a:t>a major update of our network.”</a:t>
            </a:r>
          </a:p>
          <a:p>
            <a:r>
              <a:rPr lang="en-CA" dirty="0"/>
              <a:t>Closing action example: “I’d like to get your approval for funding</a:t>
            </a:r>
          </a:p>
          <a:p>
            <a:r>
              <a:rPr lang="en-CA" dirty="0"/>
              <a:t>the network overhaul by the end of this week so we can begin</a:t>
            </a:r>
          </a:p>
          <a:p>
            <a:r>
              <a:rPr lang="en-CA" dirty="0"/>
              <a:t>work.”</a:t>
            </a:r>
          </a:p>
          <a:p>
            <a:r>
              <a:rPr lang="en-CA" b="1" dirty="0"/>
              <a:t>Benefit: </a:t>
            </a:r>
            <a:r>
              <a:rPr lang="en-CA" dirty="0"/>
              <a:t>This sentence tells the audience what is in it for them if they do</a:t>
            </a:r>
          </a:p>
          <a:p>
            <a:r>
              <a:rPr lang="en-CA" dirty="0"/>
              <a:t>what you ask. Benefits can be for the organization, the individual,</a:t>
            </a:r>
          </a:p>
          <a:p>
            <a:r>
              <a:rPr lang="en-CA" dirty="0"/>
              <a:t>or both.</a:t>
            </a:r>
          </a:p>
          <a:p>
            <a:r>
              <a:rPr lang="en-CA" dirty="0"/>
              <a:t>Example: “By updating our network, we will be able to continue</a:t>
            </a:r>
          </a:p>
          <a:p>
            <a:r>
              <a:rPr lang="en-CA" dirty="0"/>
              <a:t>our growth and ensure our system’s security and stability.”</a:t>
            </a:r>
          </a:p>
          <a:p>
            <a:endParaRPr lang="en-CA" dirty="0"/>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20</a:t>
            </a:fld>
            <a:endParaRPr lang="en-US" dirty="0"/>
          </a:p>
        </p:txBody>
      </p:sp>
    </p:spTree>
    <p:extLst>
      <p:ext uri="{BB962C8B-B14F-4D97-AF65-F5344CB8AC3E}">
        <p14:creationId xmlns:p14="http://schemas.microsoft.com/office/powerpoint/2010/main" val="4313729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21</a:t>
            </a:fld>
            <a:endParaRPr lang="en-US" dirty="0"/>
          </a:p>
        </p:txBody>
      </p:sp>
    </p:spTree>
    <p:extLst>
      <p:ext uri="{BB962C8B-B14F-4D97-AF65-F5344CB8AC3E}">
        <p14:creationId xmlns:p14="http://schemas.microsoft.com/office/powerpoint/2010/main" val="3233770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-Use slides and other visuals such as whiteboards or demos</a:t>
            </a:r>
            <a:r>
              <a:rPr lang="en-CA" dirty="0"/>
              <a:t>. Slides are the</a:t>
            </a:r>
          </a:p>
          <a:p>
            <a:r>
              <a:rPr lang="en-CA" dirty="0"/>
              <a:t>most commonly used color spot. Remember that the real purpose of a slide</a:t>
            </a:r>
          </a:p>
          <a:p>
            <a:r>
              <a:rPr lang="en-CA" dirty="0"/>
              <a:t>is to make it easier for listeners to “get it.” Avoid complex graphics or </a:t>
            </a:r>
            <a:r>
              <a:rPr lang="en-CA" dirty="0" err="1"/>
              <a:t>wordheavy</a:t>
            </a:r>
            <a:endParaRPr lang="en-CA" dirty="0"/>
          </a:p>
          <a:p>
            <a:r>
              <a:rPr lang="en-CA" dirty="0"/>
              <a:t>charts. Save those for the speaker notes or supplementary slides to be</a:t>
            </a:r>
          </a:p>
          <a:p>
            <a:r>
              <a:rPr lang="en-CA" dirty="0"/>
              <a:t>handed out but not displayed on the screen. Consider using whiteboards and</a:t>
            </a:r>
          </a:p>
          <a:p>
            <a:r>
              <a:rPr lang="en-CA" dirty="0"/>
              <a:t>demos in addition to slides if appropriate.</a:t>
            </a:r>
          </a:p>
          <a:p>
            <a:r>
              <a:rPr lang="en-CA" b="1" dirty="0"/>
              <a:t>-Plan for moments of interaction</a:t>
            </a:r>
            <a:r>
              <a:rPr lang="en-CA" dirty="0"/>
              <a:t>. Consider using a series of well-planned</a:t>
            </a:r>
          </a:p>
          <a:p>
            <a:r>
              <a:rPr lang="en-CA" dirty="0"/>
              <a:t>questions to guide your listeners to the points you want to make. With larger</a:t>
            </a:r>
          </a:p>
          <a:p>
            <a:r>
              <a:rPr lang="en-CA" dirty="0"/>
              <a:t>groups in which actual participation may not be possible, use rhetorical</a:t>
            </a:r>
          </a:p>
          <a:p>
            <a:r>
              <a:rPr lang="en-CA" dirty="0"/>
              <a:t>questions to engage the audience.</a:t>
            </a:r>
          </a:p>
          <a:p>
            <a:r>
              <a:rPr lang="en-CA" dirty="0"/>
              <a:t>-</a:t>
            </a:r>
            <a:r>
              <a:rPr lang="en-CA" b="1" dirty="0"/>
              <a:t>Tell stories</a:t>
            </a:r>
            <a:r>
              <a:rPr lang="en-CA" dirty="0"/>
              <a:t>. Personal stories, or business stories from your personal</a:t>
            </a:r>
          </a:p>
          <a:p>
            <a:r>
              <a:rPr lang="en-CA" dirty="0"/>
              <a:t>experience, pack a big punch. The twofold benefit is that if you have lived</a:t>
            </a:r>
          </a:p>
          <a:p>
            <a:r>
              <a:rPr lang="en-CA" dirty="0"/>
              <a:t>the story, you have the passion to tell it well, and you won’t forget the punch</a:t>
            </a:r>
          </a:p>
          <a:p>
            <a:r>
              <a:rPr lang="en-CA" dirty="0"/>
              <a:t>line! To your listeners, a well-told story is interesting and memorable; it</a:t>
            </a:r>
          </a:p>
          <a:p>
            <a:r>
              <a:rPr lang="en-CA" dirty="0"/>
              <a:t>helps to establish your credibility. Remember, stories need to be short, and</a:t>
            </a:r>
          </a:p>
          <a:p>
            <a:r>
              <a:rPr lang="en-CA" dirty="0"/>
              <a:t>they must make a relevant point!</a:t>
            </a:r>
          </a:p>
          <a:p>
            <a:r>
              <a:rPr lang="en-CA" b="1" dirty="0"/>
              <a:t>- Use analogies</a:t>
            </a:r>
            <a:r>
              <a:rPr lang="en-CA" dirty="0"/>
              <a:t>. The power of an analogy is that it helps a person understand</a:t>
            </a:r>
          </a:p>
          <a:p>
            <a:r>
              <a:rPr lang="en-CA" dirty="0"/>
              <a:t>a new concept by relating it to something that is already familiar. Think of</a:t>
            </a:r>
          </a:p>
          <a:p>
            <a:r>
              <a:rPr lang="en-CA" dirty="0"/>
              <a:t>how the term “information super-highway” initially helped people</a:t>
            </a:r>
          </a:p>
          <a:p>
            <a:r>
              <a:rPr lang="en-CA" dirty="0"/>
              <a:t>understand the evolution of the digital age. Don’t worry about the perfect</a:t>
            </a:r>
          </a:p>
          <a:p>
            <a:r>
              <a:rPr lang="en-CA" dirty="0"/>
              <a:t>analogy; “close enough” will work. Analogies are particularly useful for</a:t>
            </a:r>
          </a:p>
          <a:p>
            <a:r>
              <a:rPr lang="en-CA" dirty="0"/>
              <a:t>explaining technical processes to a non-technical audience.</a:t>
            </a:r>
          </a:p>
          <a:p>
            <a:r>
              <a:rPr lang="en-CA" b="1" dirty="0"/>
              <a:t>-Use humor</a:t>
            </a:r>
            <a:r>
              <a:rPr lang="en-CA" dirty="0"/>
              <a:t>. Humor is a wonderful rapport builder. Avoid telling jokes,</a:t>
            </a:r>
          </a:p>
          <a:p>
            <a:r>
              <a:rPr lang="en-CA" dirty="0"/>
              <a:t>however—they can often be misunderstood or can be offensive to audience</a:t>
            </a:r>
          </a:p>
          <a:p>
            <a:r>
              <a:rPr lang="en-CA" dirty="0"/>
              <a:t>members. If you even ask yourself, “Should I tell that joke,” don’t! The best</a:t>
            </a:r>
          </a:p>
          <a:p>
            <a:r>
              <a:rPr lang="en-CA" dirty="0"/>
              <a:t>humor often happens spontaneously, in the moment when you quit taking</a:t>
            </a:r>
          </a:p>
          <a:p>
            <a:r>
              <a:rPr lang="en-CA" dirty="0"/>
              <a:t>yourself so seriously and have fun with the audience.</a:t>
            </a:r>
          </a:p>
          <a:p>
            <a:r>
              <a:rPr lang="en-CA" dirty="0"/>
              <a:t>- </a:t>
            </a:r>
            <a:r>
              <a:rPr lang="en-CA" b="1" dirty="0"/>
              <a:t>Refer to current events</a:t>
            </a:r>
            <a:r>
              <a:rPr lang="en-CA" dirty="0"/>
              <a:t>. Scanning newspapers, Internet news, business</a:t>
            </a:r>
          </a:p>
          <a:p>
            <a:r>
              <a:rPr lang="en-CA" dirty="0"/>
              <a:t>news, and technology reports can provide rich color spots for a presentation.</a:t>
            </a:r>
          </a:p>
          <a:p>
            <a:r>
              <a:rPr lang="en-CA" b="1" dirty="0"/>
              <a:t>- Use quotes and statistics</a:t>
            </a:r>
            <a:r>
              <a:rPr lang="en-CA" dirty="0"/>
              <a:t>. Again, choose those resources that will gain the</a:t>
            </a:r>
          </a:p>
          <a:p>
            <a:r>
              <a:rPr lang="en-CA" dirty="0"/>
              <a:t>respect of your listeners. The value of a quote is that it can become a “sound</a:t>
            </a:r>
          </a:p>
          <a:p>
            <a:r>
              <a:rPr lang="en-CA" dirty="0"/>
              <a:t>bite”—a memorable phrase that will remain with listeners long after the</a:t>
            </a:r>
          </a:p>
          <a:p>
            <a:r>
              <a:rPr lang="en-CA" dirty="0"/>
              <a:t>completion of the presentation. Carefully chosen sources also add to the</a:t>
            </a:r>
          </a:p>
          <a:p>
            <a:r>
              <a:rPr lang="en-CA" dirty="0"/>
              <a:t>credibility of your message, because “someone else” said it instead of you.</a:t>
            </a:r>
          </a:p>
          <a:p>
            <a:endParaRPr lang="en-CA" dirty="0"/>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22</a:t>
            </a:fld>
            <a:endParaRPr lang="en-US" dirty="0"/>
          </a:p>
        </p:txBody>
      </p:sp>
    </p:spTree>
    <p:extLst>
      <p:ext uri="{BB962C8B-B14F-4D97-AF65-F5344CB8AC3E}">
        <p14:creationId xmlns:p14="http://schemas.microsoft.com/office/powerpoint/2010/main" val="37350043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Review the Main Ideas</a:t>
            </a:r>
          </a:p>
          <a:p>
            <a:r>
              <a:rPr lang="en-CA" dirty="0"/>
              <a:t>Before proceeding to the final statements, review the main ideas you have covered</a:t>
            </a:r>
          </a:p>
          <a:p>
            <a:r>
              <a:rPr lang="en-CA" dirty="0"/>
              <a:t>for the audience. Using the example from the preview earlier, you can say</a:t>
            </a:r>
          </a:p>
          <a:p>
            <a:r>
              <a:rPr lang="en-CA" dirty="0"/>
              <a:t>something like, “Today we have covered the nature of the problems with our old</a:t>
            </a:r>
          </a:p>
          <a:p>
            <a:r>
              <a:rPr lang="en-CA" dirty="0"/>
              <a:t>computer system and the benefits of an updated system. Now, we will look at how</a:t>
            </a:r>
          </a:p>
          <a:p>
            <a:r>
              <a:rPr lang="en-CA" dirty="0"/>
              <a:t>we could implement the new system with minimal disruption to our business.”</a:t>
            </a:r>
          </a:p>
          <a:p>
            <a:r>
              <a:rPr lang="en-CA" b="1" dirty="0"/>
              <a:t>Restate the Core Message</a:t>
            </a:r>
          </a:p>
          <a:p>
            <a:r>
              <a:rPr lang="en-CA" dirty="0"/>
              <a:t>Make your presentation end on a strong note! This is best accomplished by</a:t>
            </a:r>
          </a:p>
          <a:p>
            <a:r>
              <a:rPr lang="en-CA" dirty="0"/>
              <a:t>repeating the central core message put forth at the beginning of the presentation.</a:t>
            </a:r>
          </a:p>
          <a:p>
            <a:r>
              <a:rPr lang="en-CA" dirty="0"/>
              <a:t>This message consists of the PAB portion of the original SCIPAB. The only change</a:t>
            </a:r>
          </a:p>
          <a:p>
            <a:r>
              <a:rPr lang="en-CA" dirty="0"/>
              <a:t>is that the closing action will now tell the audience what you want them to do after</a:t>
            </a:r>
          </a:p>
          <a:p>
            <a:r>
              <a:rPr lang="en-CA" dirty="0"/>
              <a:t>the presentation. In other words, the closing action now specifies the next steps.</a:t>
            </a:r>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23</a:t>
            </a:fld>
            <a:endParaRPr lang="en-US" dirty="0"/>
          </a:p>
        </p:txBody>
      </p:sp>
    </p:spTree>
    <p:extLst>
      <p:ext uri="{BB962C8B-B14F-4D97-AF65-F5344CB8AC3E}">
        <p14:creationId xmlns:p14="http://schemas.microsoft.com/office/powerpoint/2010/main" val="41946242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24</a:t>
            </a:fld>
            <a:endParaRPr lang="en-US" dirty="0"/>
          </a:p>
        </p:txBody>
      </p:sp>
    </p:spTree>
    <p:extLst>
      <p:ext uri="{BB962C8B-B14F-4D97-AF65-F5344CB8AC3E}">
        <p14:creationId xmlns:p14="http://schemas.microsoft.com/office/powerpoint/2010/main" val="31503250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problems created by crowded slides can be solved by applying some common</a:t>
            </a:r>
          </a:p>
          <a:p>
            <a:r>
              <a:rPr lang="en-CA" dirty="0"/>
              <a:t>sense to the slide design. </a:t>
            </a:r>
          </a:p>
          <a:p>
            <a:r>
              <a:rPr lang="en-CA" dirty="0"/>
              <a:t>You don’t want your audience members so focused on trying to decipher the “eye charts” </a:t>
            </a:r>
          </a:p>
          <a:p>
            <a:r>
              <a:rPr lang="en-CA" dirty="0"/>
              <a:t>(too small font/too much info on the slide)  projected in front of them that they miss the key</a:t>
            </a:r>
          </a:p>
          <a:p>
            <a:r>
              <a:rPr lang="en-CA" dirty="0"/>
              <a:t>messages you are trying to get across.</a:t>
            </a:r>
          </a:p>
          <a:p>
            <a:r>
              <a:rPr lang="en-CA" dirty="0"/>
              <a:t>Yet this is a frequent occurrence. It is no wonder that the phrase “Death by PowerPoint” has </a:t>
            </a:r>
          </a:p>
          <a:p>
            <a:r>
              <a:rPr lang="en-CA" dirty="0"/>
              <a:t>come into our language.</a:t>
            </a:r>
          </a:p>
          <a:p>
            <a:r>
              <a:rPr lang="en-CA" dirty="0"/>
              <a:t>A better alternative than the “eye chart” slide is to show only a clear summary,</a:t>
            </a:r>
          </a:p>
          <a:p>
            <a:r>
              <a:rPr lang="en-CA" dirty="0"/>
              <a:t>consisting of a line or two of content, a few bullet points, or some other visually</a:t>
            </a:r>
          </a:p>
          <a:p>
            <a:r>
              <a:rPr lang="en-CA" dirty="0"/>
              <a:t>appealing version of the handouts’ essential points to support what is being said.</a:t>
            </a:r>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25</a:t>
            </a:fld>
            <a:endParaRPr lang="en-US" dirty="0"/>
          </a:p>
        </p:txBody>
      </p:sp>
    </p:spTree>
    <p:extLst>
      <p:ext uri="{BB962C8B-B14F-4D97-AF65-F5344CB8AC3E}">
        <p14:creationId xmlns:p14="http://schemas.microsoft.com/office/powerpoint/2010/main" val="41354146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26</a:t>
            </a:fld>
            <a:endParaRPr lang="en-US" dirty="0"/>
          </a:p>
        </p:txBody>
      </p:sp>
    </p:spTree>
    <p:extLst>
      <p:ext uri="{BB962C8B-B14F-4D97-AF65-F5344CB8AC3E}">
        <p14:creationId xmlns:p14="http://schemas.microsoft.com/office/powerpoint/2010/main" val="2436985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3</a:t>
            </a:fld>
            <a:endParaRPr lang="en-US" dirty="0"/>
          </a:p>
        </p:txBody>
      </p:sp>
    </p:spTree>
    <p:extLst>
      <p:ext uri="{BB962C8B-B14F-4D97-AF65-F5344CB8AC3E}">
        <p14:creationId xmlns:p14="http://schemas.microsoft.com/office/powerpoint/2010/main" val="3050258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b="1" dirty="0"/>
              <a:t>Don’t worry! </a:t>
            </a:r>
            <a:r>
              <a:rPr lang="en-CA" dirty="0"/>
              <a:t>If you have any of these symptoms before or during a presentation,</a:t>
            </a:r>
          </a:p>
          <a:p>
            <a:r>
              <a:rPr lang="en-CA" dirty="0"/>
              <a:t>you are normal. If none of these things happen, you are one in a million. Almost</a:t>
            </a:r>
          </a:p>
          <a:p>
            <a:r>
              <a:rPr lang="en-CA" dirty="0"/>
              <a:t>everyone experiences some stress before presentations, even when the task is</a:t>
            </a:r>
          </a:p>
          <a:p>
            <a:r>
              <a:rPr lang="en-CA" dirty="0"/>
              <a:t>something simple like, “tell the group something about yourself.” The trick is to</a:t>
            </a:r>
          </a:p>
          <a:p>
            <a:r>
              <a:rPr lang="en-CA" dirty="0"/>
              <a:t>make your excess energy work for you.</a:t>
            </a:r>
          </a:p>
          <a:p>
            <a:r>
              <a:rPr lang="en-CA" b="1" dirty="0"/>
              <a:t>When you learn to make stress work for you, it can be the fuel for a more</a:t>
            </a:r>
          </a:p>
          <a:p>
            <a:r>
              <a:rPr lang="en-CA" b="1" dirty="0"/>
              <a:t>enthusiastic and dynamic presentation</a:t>
            </a:r>
            <a:r>
              <a:rPr lang="en-CA" dirty="0"/>
              <a:t>. The next few slides will teach you how to</a:t>
            </a:r>
          </a:p>
          <a:p>
            <a:r>
              <a:rPr lang="en-CA" dirty="0"/>
              <a:t>recycle your stress in a positive form that will help you become a better presenter.</a:t>
            </a:r>
          </a:p>
          <a:p>
            <a:endParaRPr lang="en-CA" dirty="0"/>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4</a:t>
            </a:fld>
            <a:endParaRPr lang="en-US" dirty="0"/>
          </a:p>
        </p:txBody>
      </p:sp>
    </p:spTree>
    <p:extLst>
      <p:ext uri="{BB962C8B-B14F-4D97-AF65-F5344CB8AC3E}">
        <p14:creationId xmlns:p14="http://schemas.microsoft.com/office/powerpoint/2010/main" val="33501644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5</a:t>
            </a:fld>
            <a:endParaRPr lang="en-US" dirty="0"/>
          </a:p>
        </p:txBody>
      </p:sp>
    </p:spTree>
    <p:extLst>
      <p:ext uri="{BB962C8B-B14F-4D97-AF65-F5344CB8AC3E}">
        <p14:creationId xmlns:p14="http://schemas.microsoft.com/office/powerpoint/2010/main" val="3050516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6</a:t>
            </a:fld>
            <a:endParaRPr lang="en-US" dirty="0"/>
          </a:p>
        </p:txBody>
      </p:sp>
    </p:spTree>
    <p:extLst>
      <p:ext uri="{BB962C8B-B14F-4D97-AF65-F5344CB8AC3E}">
        <p14:creationId xmlns:p14="http://schemas.microsoft.com/office/powerpoint/2010/main" val="3935419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Carol’s situation is quite common. If you experience anxiety immediately before</a:t>
            </a:r>
          </a:p>
          <a:p>
            <a:r>
              <a:rPr lang="en-CA" dirty="0"/>
              <a:t>speaking, try some of the following exercises next time you’re waiting for your turn</a:t>
            </a:r>
          </a:p>
          <a:p>
            <a:r>
              <a:rPr lang="en-CA" dirty="0"/>
              <a:t>to stand up and speak.</a:t>
            </a:r>
          </a:p>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7</a:t>
            </a:fld>
            <a:endParaRPr lang="en-US" dirty="0"/>
          </a:p>
        </p:txBody>
      </p:sp>
    </p:spTree>
    <p:extLst>
      <p:ext uri="{BB962C8B-B14F-4D97-AF65-F5344CB8AC3E}">
        <p14:creationId xmlns:p14="http://schemas.microsoft.com/office/powerpoint/2010/main" val="25119254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1DC29C-AF90-4D8D-9D63-2636A7DB0708}" type="slidenum">
              <a:rPr lang="en-US" smtClean="0"/>
              <a:t>8</a:t>
            </a:fld>
            <a:endParaRPr lang="en-US" dirty="0"/>
          </a:p>
        </p:txBody>
      </p:sp>
    </p:spTree>
    <p:extLst>
      <p:ext uri="{BB962C8B-B14F-4D97-AF65-F5344CB8AC3E}">
        <p14:creationId xmlns:p14="http://schemas.microsoft.com/office/powerpoint/2010/main" val="29265475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C1DC29C-AF90-4D8D-9D63-2636A7DB0708}" type="slidenum">
              <a:rPr lang="en-US" smtClean="0"/>
              <a:t>9</a:t>
            </a:fld>
            <a:endParaRPr lang="en-US" dirty="0"/>
          </a:p>
        </p:txBody>
      </p:sp>
    </p:spTree>
    <p:extLst>
      <p:ext uri="{BB962C8B-B14F-4D97-AF65-F5344CB8AC3E}">
        <p14:creationId xmlns:p14="http://schemas.microsoft.com/office/powerpoint/2010/main" val="2396756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2" name="Title 1"/>
          <p:cNvSpPr>
            <a:spLocks noGrp="1"/>
          </p:cNvSpPr>
          <p:nvPr>
            <p:ph type="title" hasCustomPrompt="1"/>
          </p:nvPr>
        </p:nvSpPr>
        <p:spPr>
          <a:xfrm>
            <a:off x="2926080" y="137160"/>
            <a:ext cx="14218920" cy="1197864"/>
          </a:xfrm>
          <a:prstGeom prst="rect">
            <a:avLst/>
          </a:prstGeom>
        </p:spPr>
        <p:txBody>
          <a:bodyPr/>
          <a:lstStyle>
            <a:lvl1pPr algn="l">
              <a:defRPr sz="8000"/>
            </a:lvl1pPr>
          </a:lstStyle>
          <a:p>
            <a:r>
              <a:rPr lang="en-US" altLang="en-US" sz="7200" b="1" dirty="0">
                <a:solidFill>
                  <a:schemeClr val="bg1"/>
                </a:solidFill>
                <a:latin typeface="Arial" pitchFamily="34" charset="0"/>
              </a:rPr>
              <a:t>Title Arial Bold 72pt</a:t>
            </a:r>
          </a:p>
        </p:txBody>
      </p:sp>
    </p:spTree>
    <p:extLst>
      <p:ext uri="{BB962C8B-B14F-4D97-AF65-F5344CB8AC3E}">
        <p14:creationId xmlns:p14="http://schemas.microsoft.com/office/powerpoint/2010/main" val="2011472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2"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047934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4" name="Picture Placeholder 12"/>
          <p:cNvSpPr>
            <a:spLocks noGrp="1"/>
          </p:cNvSpPr>
          <p:nvPr>
            <p:ph type="pic" sz="quarter" idx="10"/>
          </p:nvPr>
        </p:nvSpPr>
        <p:spPr>
          <a:xfrm>
            <a:off x="11382375" y="1795781"/>
            <a:ext cx="6905625" cy="3931920"/>
          </a:xfrm>
          <a:prstGeom prst="rect">
            <a:avLst/>
          </a:prstGeom>
          <a:solidFill>
            <a:schemeClr val="bg1">
              <a:lumMod val="85000"/>
            </a:schemeClr>
          </a:solidFill>
        </p:spPr>
      </p:sp>
      <p:sp>
        <p:nvSpPr>
          <p:cNvPr id="15" name="Picture Placeholder 15"/>
          <p:cNvSpPr>
            <a:spLocks noGrp="1"/>
          </p:cNvSpPr>
          <p:nvPr>
            <p:ph type="pic" sz="quarter" idx="11"/>
          </p:nvPr>
        </p:nvSpPr>
        <p:spPr>
          <a:xfrm>
            <a:off x="11412855" y="5859780"/>
            <a:ext cx="6905625" cy="3931920"/>
          </a:xfrm>
          <a:prstGeom prst="rect">
            <a:avLst/>
          </a:prstGeom>
          <a:solidFill>
            <a:schemeClr val="bg1">
              <a:lumMod val="85000"/>
            </a:schemeClr>
          </a:solidFill>
        </p:spPr>
      </p:sp>
      <p:sp>
        <p:nvSpPr>
          <p:cNvPr id="4" name="Title 1"/>
          <p:cNvSpPr>
            <a:spLocks noGrp="1"/>
          </p:cNvSpPr>
          <p:nvPr>
            <p:ph type="title" hasCustomPrompt="1"/>
          </p:nvPr>
        </p:nvSpPr>
        <p:spPr>
          <a:xfrm>
            <a:off x="6263640" y="137160"/>
            <a:ext cx="11414760" cy="1197864"/>
          </a:xfrm>
          <a:prstGeom prst="rect">
            <a:avLst/>
          </a:prstGeom>
        </p:spPr>
        <p:txBody>
          <a:bodyPr/>
          <a:lstStyle>
            <a:lvl1pPr algn="l">
              <a:defRPr sz="8000"/>
            </a:lvl1pPr>
          </a:lstStyle>
          <a:p>
            <a:r>
              <a:rPr lang="en-US" altLang="en-US" sz="7200" b="1" dirty="0">
                <a:solidFill>
                  <a:schemeClr val="tx1"/>
                </a:solidFill>
                <a:latin typeface="Arial" pitchFamily="34" charset="0"/>
              </a:rPr>
              <a:t>Title Arial Bold 72pt</a:t>
            </a:r>
          </a:p>
        </p:txBody>
      </p:sp>
    </p:spTree>
    <p:extLst>
      <p:ext uri="{BB962C8B-B14F-4D97-AF65-F5344CB8AC3E}">
        <p14:creationId xmlns:p14="http://schemas.microsoft.com/office/powerpoint/2010/main" val="236353738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jpeg"/></Relationships>
</file>

<file path=ppt/slideMasters/_rels/slideMaster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10.xml"/><Relationship Id="rId1" Type="http://schemas.openxmlformats.org/officeDocument/2006/relationships/slideLayout" Target="../slideLayouts/slideLayout10.xml"/><Relationship Id="rId4" Type="http://schemas.openxmlformats.org/officeDocument/2006/relationships/image" Target="../media/image1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3.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3.xml"/><Relationship Id="rId1" Type="http://schemas.openxmlformats.org/officeDocument/2006/relationships/slideLayout" Target="../slideLayouts/slideLayout3.xml"/><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4.xml"/><Relationship Id="rId1" Type="http://schemas.openxmlformats.org/officeDocument/2006/relationships/slideLayout" Target="../slideLayouts/slideLayout4.xml"/><Relationship Id="rId4" Type="http://schemas.openxmlformats.org/officeDocument/2006/relationships/image" Target="../media/image5.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5.xml"/><Relationship Id="rId1" Type="http://schemas.openxmlformats.org/officeDocument/2006/relationships/slideLayout" Target="../slideLayouts/slideLayout5.xml"/><Relationship Id="rId4" Type="http://schemas.openxmlformats.org/officeDocument/2006/relationships/image" Target="../media/image6.png"/></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6.xml"/><Relationship Id="rId1" Type="http://schemas.openxmlformats.org/officeDocument/2006/relationships/slideLayout" Target="../slideLayouts/slideLayout6.xml"/><Relationship Id="rId4" Type="http://schemas.openxmlformats.org/officeDocument/2006/relationships/image" Target="../media/image7.png"/></Relationships>
</file>

<file path=ppt/slideMasters/_rels/slideMaster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7.xml"/><Relationship Id="rId1" Type="http://schemas.openxmlformats.org/officeDocument/2006/relationships/slideLayout" Target="../slideLayouts/slideLayout7.xml"/><Relationship Id="rId4" Type="http://schemas.openxmlformats.org/officeDocument/2006/relationships/image" Target="../media/image8.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8.xml"/><Relationship Id="rId1" Type="http://schemas.openxmlformats.org/officeDocument/2006/relationships/slideLayout" Target="../slideLayouts/slideLayout8.xml"/><Relationship Id="rId4" Type="http://schemas.openxmlformats.org/officeDocument/2006/relationships/image" Target="../media/image9.png"/></Relationships>
</file>

<file path=ppt/slideMasters/_rels/slideMaster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9.xml"/><Relationship Id="rId1" Type="http://schemas.openxmlformats.org/officeDocument/2006/relationships/slideLayout" Target="../slideLayouts/slideLayout9.xml"/><Relationship Id="rId4" Type="http://schemas.openxmlformats.org/officeDocument/2006/relationships/image" Target="../media/image10.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Rectangle 1"/>
          <p:cNvSpPr/>
          <p:nvPr userDrawn="1"/>
        </p:nvSpPr>
        <p:spPr>
          <a:xfrm>
            <a:off x="0" y="0"/>
            <a:ext cx="18288000" cy="1631950"/>
          </a:xfrm>
          <a:prstGeom prst="rect">
            <a:avLst/>
          </a:prstGeom>
          <a:solidFill>
            <a:srgbClr val="005AA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3" name="Picture 3"/>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2532063" cy="163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4"/>
          <p:cNvPicPr>
            <a:picLocks/>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9410549"/>
      </p:ext>
    </p:extLst>
  </p:cSld>
  <p:clrMap bg1="lt1" tx1="dk1" bg2="lt2" tx2="dk2" accent1="accent1" accent2="accent2" accent3="accent3" accent4="accent4" accent5="accent5" accent6="accent6" hlink="hlink" folHlink="folHlink"/>
  <p:sldLayoutIdLst>
    <p:sldLayoutId id="2147483649"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00AF3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80050"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864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67"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userDrawn="1"/>
        </p:nvSpPr>
        <p:spPr>
          <a:xfrm>
            <a:off x="0" y="0"/>
            <a:ext cx="18302288" cy="1631950"/>
          </a:xfrm>
          <a:prstGeom prst="rect">
            <a:avLst/>
          </a:prstGeom>
          <a:solidFill>
            <a:srgbClr val="F682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6" name="Picture 2" title="Centre for Continuous Learning Logo"/>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75288" cy="1639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Connector 6"/>
          <p:cNvCxnSpPr/>
          <p:nvPr userDrawn="1"/>
        </p:nvCxnSpPr>
        <p:spPr>
          <a:xfrm>
            <a:off x="54102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9332290"/>
      </p:ext>
    </p:extLst>
  </p:cSld>
  <p:clrMap bg1="lt1" tx1="dk1" bg2="lt2" tx2="dk2" accent1="accent1" accent2="accent2" accent3="accent3" accent4="accent4" accent5="accent5" accent6="accent6" hlink="hlink" folHlink="folHlink"/>
  <p:sldLayoutIdLst>
    <p:sldLayoutId id="2147483651"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5455283" y="0"/>
            <a:ext cx="12835892" cy="1645920"/>
          </a:xfrm>
          <a:prstGeom prst="rect">
            <a:avLst/>
          </a:prstGeom>
          <a:solidFill>
            <a:srgbClr val="FCB03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86400"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864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53"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C3ACD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4"/>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75287"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55283"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55"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7482B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3"/>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75287"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75122"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57"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70D0F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75287"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864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59"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009D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3"/>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75287"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63589"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61"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FFD20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2"/>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62587"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864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63"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4"/>
          <p:cNvPicPr>
            <a:picLocks/>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10047291"/>
            <a:ext cx="18288000" cy="2428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p:cNvSpPr/>
          <p:nvPr userDrawn="1"/>
        </p:nvSpPr>
        <p:spPr>
          <a:xfrm>
            <a:off x="0" y="0"/>
            <a:ext cx="18288000" cy="1631950"/>
          </a:xfrm>
          <a:prstGeom prst="rect">
            <a:avLst/>
          </a:prstGeom>
          <a:solidFill>
            <a:srgbClr val="9FCF67"/>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pic>
        <p:nvPicPr>
          <p:cNvPr id="5" name="Picture 3"/>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5480050" cy="163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Connector 5"/>
          <p:cNvCxnSpPr/>
          <p:nvPr userDrawn="1"/>
        </p:nvCxnSpPr>
        <p:spPr>
          <a:xfrm>
            <a:off x="5486400" y="0"/>
            <a:ext cx="0" cy="1730375"/>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450930"/>
      </p:ext>
    </p:extLst>
  </p:cSld>
  <p:clrMap bg1="lt1" tx1="dk1" bg2="lt2" tx2="dk2" accent1="accent1" accent2="accent2" accent3="accent3" accent4="accent4" accent5="accent5" accent6="accent6" hlink="hlink" folHlink="folHlink"/>
  <p:sldLayoutIdLst>
    <p:sldLayoutId id="2147483665" r:id="rId1"/>
  </p:sldLayoutIdLst>
  <p:txStyles>
    <p:titleStyle>
      <a:lvl1pPr algn="ctr" defTabSz="1632844" rtl="0" eaLnBrk="1" latinLnBrk="0" hangingPunct="1">
        <a:spcBef>
          <a:spcPct val="0"/>
        </a:spcBef>
        <a:buNone/>
        <a:defRPr sz="7900" kern="1200">
          <a:solidFill>
            <a:schemeClr val="tx1"/>
          </a:solidFill>
          <a:latin typeface="+mj-lt"/>
          <a:ea typeface="+mj-ea"/>
          <a:cs typeface="+mj-cs"/>
        </a:defRPr>
      </a:lvl1pPr>
    </p:titleStyle>
    <p:bodyStyle>
      <a:lvl1pPr marL="612317" indent="-612317" algn="l" defTabSz="1632844" rtl="0" eaLnBrk="1" latinLnBrk="0" hangingPunct="1">
        <a:spcBef>
          <a:spcPct val="20000"/>
        </a:spcBef>
        <a:buFont typeface="Arial" panose="020B0604020202020204" pitchFamily="34" charset="0"/>
        <a:buChar char="•"/>
        <a:defRPr sz="5700" kern="1200">
          <a:solidFill>
            <a:schemeClr val="tx1"/>
          </a:solidFill>
          <a:latin typeface="+mn-lt"/>
          <a:ea typeface="+mn-ea"/>
          <a:cs typeface="+mn-cs"/>
        </a:defRPr>
      </a:lvl1pPr>
      <a:lvl2pPr marL="1326686" indent="-510264" algn="l" defTabSz="1632844" rtl="0" eaLnBrk="1" latinLnBrk="0" hangingPunct="1">
        <a:spcBef>
          <a:spcPct val="20000"/>
        </a:spcBef>
        <a:buFont typeface="Arial" panose="020B0604020202020204" pitchFamily="34" charset="0"/>
        <a:buChar char="–"/>
        <a:defRPr sz="5000" kern="1200">
          <a:solidFill>
            <a:schemeClr val="tx1"/>
          </a:solidFill>
          <a:latin typeface="+mn-lt"/>
          <a:ea typeface="+mn-ea"/>
          <a:cs typeface="+mn-cs"/>
        </a:defRPr>
      </a:lvl2pPr>
      <a:lvl3pPr marL="2041055" indent="-408211" algn="l" defTabSz="1632844" rtl="0" eaLnBrk="1" latinLnBrk="0" hangingPunct="1">
        <a:spcBef>
          <a:spcPct val="20000"/>
        </a:spcBef>
        <a:buFont typeface="Arial" panose="020B0604020202020204" pitchFamily="34" charset="0"/>
        <a:buChar char="•"/>
        <a:defRPr sz="4300" kern="1200">
          <a:solidFill>
            <a:schemeClr val="tx1"/>
          </a:solidFill>
          <a:latin typeface="+mn-lt"/>
          <a:ea typeface="+mn-ea"/>
          <a:cs typeface="+mn-cs"/>
        </a:defRPr>
      </a:lvl3pPr>
      <a:lvl4pPr marL="285747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4pPr>
      <a:lvl5pPr marL="3673899"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5pPr>
      <a:lvl6pPr marL="4490321"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6pPr>
      <a:lvl7pPr marL="5306743"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7pPr>
      <a:lvl8pPr marL="6123165"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8pPr>
      <a:lvl9pPr marL="6939587" indent="-408211" algn="l" defTabSz="1632844" rtl="0" eaLnBrk="1" latinLnBrk="0" hangingPunct="1">
        <a:spcBef>
          <a:spcPct val="20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632844" rtl="0" eaLnBrk="1" latinLnBrk="0" hangingPunct="1">
        <a:defRPr sz="3200" kern="1200">
          <a:solidFill>
            <a:schemeClr val="tx1"/>
          </a:solidFill>
          <a:latin typeface="+mn-lt"/>
          <a:ea typeface="+mn-ea"/>
          <a:cs typeface="+mn-cs"/>
        </a:defRPr>
      </a:lvl1pPr>
      <a:lvl2pPr marL="816422" algn="l" defTabSz="1632844" rtl="0" eaLnBrk="1" latinLnBrk="0" hangingPunct="1">
        <a:defRPr sz="3200" kern="1200">
          <a:solidFill>
            <a:schemeClr val="tx1"/>
          </a:solidFill>
          <a:latin typeface="+mn-lt"/>
          <a:ea typeface="+mn-ea"/>
          <a:cs typeface="+mn-cs"/>
        </a:defRPr>
      </a:lvl2pPr>
      <a:lvl3pPr marL="1632844" algn="l" defTabSz="1632844" rtl="0" eaLnBrk="1" latinLnBrk="0" hangingPunct="1">
        <a:defRPr sz="3200" kern="1200">
          <a:solidFill>
            <a:schemeClr val="tx1"/>
          </a:solidFill>
          <a:latin typeface="+mn-lt"/>
          <a:ea typeface="+mn-ea"/>
          <a:cs typeface="+mn-cs"/>
        </a:defRPr>
      </a:lvl3pPr>
      <a:lvl4pPr marL="2449266" algn="l" defTabSz="1632844" rtl="0" eaLnBrk="1" latinLnBrk="0" hangingPunct="1">
        <a:defRPr sz="3200" kern="1200">
          <a:solidFill>
            <a:schemeClr val="tx1"/>
          </a:solidFill>
          <a:latin typeface="+mn-lt"/>
          <a:ea typeface="+mn-ea"/>
          <a:cs typeface="+mn-cs"/>
        </a:defRPr>
      </a:lvl4pPr>
      <a:lvl5pPr marL="3265688" algn="l" defTabSz="1632844" rtl="0" eaLnBrk="1" latinLnBrk="0" hangingPunct="1">
        <a:defRPr sz="3200" kern="1200">
          <a:solidFill>
            <a:schemeClr val="tx1"/>
          </a:solidFill>
          <a:latin typeface="+mn-lt"/>
          <a:ea typeface="+mn-ea"/>
          <a:cs typeface="+mn-cs"/>
        </a:defRPr>
      </a:lvl5pPr>
      <a:lvl6pPr marL="4082110" algn="l" defTabSz="1632844" rtl="0" eaLnBrk="1" latinLnBrk="0" hangingPunct="1">
        <a:defRPr sz="3200" kern="1200">
          <a:solidFill>
            <a:schemeClr val="tx1"/>
          </a:solidFill>
          <a:latin typeface="+mn-lt"/>
          <a:ea typeface="+mn-ea"/>
          <a:cs typeface="+mn-cs"/>
        </a:defRPr>
      </a:lvl6pPr>
      <a:lvl7pPr marL="4898532" algn="l" defTabSz="1632844" rtl="0" eaLnBrk="1" latinLnBrk="0" hangingPunct="1">
        <a:defRPr sz="3200" kern="1200">
          <a:solidFill>
            <a:schemeClr val="tx1"/>
          </a:solidFill>
          <a:latin typeface="+mn-lt"/>
          <a:ea typeface="+mn-ea"/>
          <a:cs typeface="+mn-cs"/>
        </a:defRPr>
      </a:lvl7pPr>
      <a:lvl8pPr marL="5714954" algn="l" defTabSz="1632844" rtl="0" eaLnBrk="1" latinLnBrk="0" hangingPunct="1">
        <a:defRPr sz="3200" kern="1200">
          <a:solidFill>
            <a:schemeClr val="tx1"/>
          </a:solidFill>
          <a:latin typeface="+mn-lt"/>
          <a:ea typeface="+mn-ea"/>
          <a:cs typeface="+mn-cs"/>
        </a:defRPr>
      </a:lvl8pPr>
      <a:lvl9pPr marL="6531376" algn="l" defTabSz="1632844" rtl="0" eaLnBrk="1" latinLnBrk="0" hangingPunct="1">
        <a:defRPr sz="3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Body Copy Text Area"/>
          <p:cNvSpPr txBox="1">
            <a:spLocks/>
          </p:cNvSpPr>
          <p:nvPr/>
        </p:nvSpPr>
        <p:spPr>
          <a:xfrm>
            <a:off x="7620000" y="4561824"/>
            <a:ext cx="7543800" cy="3900821"/>
          </a:xfrm>
          <a:prstGeom prst="rect">
            <a:avLst/>
          </a:prstGeom>
        </p:spPr>
        <p:txBody>
          <a:bodyPr/>
          <a:lstStyle>
            <a:lvl1pPr marL="0" indent="0" algn="l" defTabSz="1828800" rtl="0" eaLnBrk="0" fontAlgn="base" hangingPunct="0">
              <a:spcBef>
                <a:spcPct val="20000"/>
              </a:spcBef>
              <a:spcAft>
                <a:spcPct val="0"/>
              </a:spcAft>
              <a:buFont typeface="Arial" pitchFamily="34" charset="0"/>
              <a:buNone/>
              <a:defRPr sz="7200" kern="1200" baseline="0">
                <a:solidFill>
                  <a:schemeClr val="tx1"/>
                </a:solidFill>
                <a:latin typeface="Verdana" panose="020B0604030504040204" pitchFamily="34" charset="0"/>
                <a:ea typeface="+mn-ea"/>
                <a:cs typeface="+mn-cs"/>
              </a:defRPr>
            </a:lvl1pPr>
            <a:lvl2pPr marL="1485900" indent="-571500" algn="l" defTabSz="1828800" rtl="0" eaLnBrk="0" fontAlgn="base" hangingPunct="0">
              <a:spcBef>
                <a:spcPct val="20000"/>
              </a:spcBef>
              <a:spcAft>
                <a:spcPct val="0"/>
              </a:spcAft>
              <a:buFont typeface="Arial" pitchFamily="34" charset="0"/>
              <a:buChar char="–"/>
              <a:defRPr sz="5600" kern="1200" baseline="0">
                <a:solidFill>
                  <a:schemeClr val="tx1"/>
                </a:solidFill>
                <a:latin typeface="Verdana" panose="020B0604030504040204" pitchFamily="34" charset="0"/>
                <a:ea typeface="+mn-ea"/>
                <a:cs typeface="+mn-cs"/>
              </a:defRPr>
            </a:lvl2pPr>
            <a:lvl3pPr marL="2286000" indent="-457200" algn="l" defTabSz="1828800" rtl="0" eaLnBrk="0" fontAlgn="base" hangingPunct="0">
              <a:spcBef>
                <a:spcPct val="20000"/>
              </a:spcBef>
              <a:spcAft>
                <a:spcPct val="0"/>
              </a:spcAft>
              <a:buFont typeface="Arial" pitchFamily="34" charset="0"/>
              <a:buChar char="•"/>
              <a:defRPr sz="4800" kern="1200" baseline="0">
                <a:solidFill>
                  <a:schemeClr val="tx1"/>
                </a:solidFill>
                <a:latin typeface="Verdana" panose="020B0604030504040204" pitchFamily="34" charset="0"/>
                <a:ea typeface="+mn-ea"/>
                <a:cs typeface="+mn-cs"/>
              </a:defRPr>
            </a:lvl3pPr>
            <a:lvl4pPr marL="3200400" indent="-457200" algn="l" defTabSz="1828800" rtl="0" eaLnBrk="0" fontAlgn="base" hangingPunct="0">
              <a:spcBef>
                <a:spcPct val="20000"/>
              </a:spcBef>
              <a:spcAft>
                <a:spcPct val="0"/>
              </a:spcAft>
              <a:buFont typeface="Arial" pitchFamily="34" charset="0"/>
              <a:buChar char="–"/>
              <a:defRPr sz="4000" kern="1200" baseline="0">
                <a:solidFill>
                  <a:schemeClr val="tx1"/>
                </a:solidFill>
                <a:latin typeface="Verdana" panose="020B0604030504040204" pitchFamily="34" charset="0"/>
                <a:ea typeface="+mn-ea"/>
                <a:cs typeface="+mn-cs"/>
              </a:defRPr>
            </a:lvl4pPr>
            <a:lvl5pPr marL="4114800" indent="-457200" algn="l" defTabSz="1828800" rtl="0" eaLnBrk="0" fontAlgn="base" hangingPunct="0">
              <a:spcBef>
                <a:spcPct val="20000"/>
              </a:spcBef>
              <a:spcAft>
                <a:spcPct val="0"/>
              </a:spcAft>
              <a:buFont typeface="Arial" pitchFamily="34" charset="0"/>
              <a:buChar char="»"/>
              <a:defRPr sz="4000" kern="1200" baseline="0">
                <a:solidFill>
                  <a:schemeClr val="tx1"/>
                </a:solidFill>
                <a:latin typeface="Verdana" panose="020B0604030504040204" pitchFamily="34" charset="0"/>
                <a:ea typeface="+mn-ea"/>
                <a:cs typeface="+mn-cs"/>
              </a:defRPr>
            </a:lvl5pPr>
            <a:lvl6pPr marL="5030206" indent="-457291" algn="l" defTabSz="1829166" rtl="0" eaLnBrk="1" latinLnBrk="0" hangingPunct="1">
              <a:spcBef>
                <a:spcPct val="20000"/>
              </a:spcBef>
              <a:buFont typeface="Arial" pitchFamily="34" charset="0"/>
              <a:buChar char="•"/>
              <a:defRPr sz="4000" kern="1200">
                <a:solidFill>
                  <a:schemeClr val="tx1"/>
                </a:solidFill>
                <a:latin typeface="+mn-lt"/>
                <a:ea typeface="+mn-ea"/>
                <a:cs typeface="+mn-cs"/>
              </a:defRPr>
            </a:lvl6pPr>
            <a:lvl7pPr marL="5944789" indent="-457291" algn="l" defTabSz="1829166" rtl="0" eaLnBrk="1" latinLnBrk="0" hangingPunct="1">
              <a:spcBef>
                <a:spcPct val="20000"/>
              </a:spcBef>
              <a:buFont typeface="Arial" pitchFamily="34" charset="0"/>
              <a:buChar char="•"/>
              <a:defRPr sz="4000" kern="1200">
                <a:solidFill>
                  <a:schemeClr val="tx1"/>
                </a:solidFill>
                <a:latin typeface="+mn-lt"/>
                <a:ea typeface="+mn-ea"/>
                <a:cs typeface="+mn-cs"/>
              </a:defRPr>
            </a:lvl7pPr>
            <a:lvl8pPr marL="6859372" indent="-457291" algn="l" defTabSz="1829166" rtl="0" eaLnBrk="1" latinLnBrk="0" hangingPunct="1">
              <a:spcBef>
                <a:spcPct val="20000"/>
              </a:spcBef>
              <a:buFont typeface="Arial" pitchFamily="34" charset="0"/>
              <a:buChar char="•"/>
              <a:defRPr sz="4000" kern="1200">
                <a:solidFill>
                  <a:schemeClr val="tx1"/>
                </a:solidFill>
                <a:latin typeface="+mn-lt"/>
                <a:ea typeface="+mn-ea"/>
                <a:cs typeface="+mn-cs"/>
              </a:defRPr>
            </a:lvl8pPr>
            <a:lvl9pPr marL="7773954" indent="-457291" algn="l" defTabSz="1829166" rtl="0" eaLnBrk="1" latinLnBrk="0" hangingPunct="1">
              <a:spcBef>
                <a:spcPct val="20000"/>
              </a:spcBef>
              <a:buFont typeface="Arial" pitchFamily="34" charset="0"/>
              <a:buChar char="•"/>
              <a:defRPr sz="4000" kern="1200">
                <a:solidFill>
                  <a:schemeClr val="tx1"/>
                </a:solidFill>
                <a:latin typeface="+mn-lt"/>
                <a:ea typeface="+mn-ea"/>
                <a:cs typeface="+mn-cs"/>
              </a:defRPr>
            </a:lvl9pPr>
          </a:lstStyle>
          <a:p>
            <a:pPr>
              <a:defRPr/>
            </a:pPr>
            <a:endParaRPr lang="en-US" sz="2800" dirty="0">
              <a:solidFill>
                <a:schemeClr val="tx1">
                  <a:lumMod val="75000"/>
                </a:schemeClr>
              </a:solidFill>
              <a:ea typeface="Verdana" panose="020B0604030504040204" pitchFamily="34" charset="0"/>
              <a:cs typeface="Verdana" panose="020B0604030504040204" pitchFamily="34" charset="0"/>
            </a:endParaRPr>
          </a:p>
          <a:p>
            <a:pPr>
              <a:defRPr/>
            </a:pPr>
            <a:endParaRPr lang="en-US" sz="4000" dirty="0">
              <a:solidFill>
                <a:schemeClr val="tx1">
                  <a:lumMod val="75000"/>
                </a:schemeClr>
              </a:solidFill>
              <a:ea typeface="Verdana" panose="020B0604030504040204" pitchFamily="34" charset="0"/>
              <a:cs typeface="Verdana" panose="020B0604030504040204" pitchFamily="34" charset="0"/>
            </a:endParaRPr>
          </a:p>
          <a:p>
            <a:pPr>
              <a:defRPr/>
            </a:pPr>
            <a:endParaRPr lang="en-US" sz="4000" dirty="0">
              <a:solidFill>
                <a:schemeClr val="tx1">
                  <a:lumMod val="75000"/>
                </a:schemeClr>
              </a:solidFill>
              <a:ea typeface="Verdana" panose="020B0604030504040204" pitchFamily="34" charset="0"/>
              <a:cs typeface="Verdana" panose="020B0604030504040204" pitchFamily="34" charset="0"/>
            </a:endParaRPr>
          </a:p>
        </p:txBody>
      </p:sp>
      <p:sp>
        <p:nvSpPr>
          <p:cNvPr id="29" name="Headline Text Area"/>
          <p:cNvSpPr txBox="1">
            <a:spLocks/>
          </p:cNvSpPr>
          <p:nvPr/>
        </p:nvSpPr>
        <p:spPr bwMode="auto">
          <a:xfrm>
            <a:off x="1752600" y="2376924"/>
            <a:ext cx="14481177"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0" hangingPunct="0"/>
            <a:r>
              <a:rPr lang="en-US" altLang="en-US" sz="4400" b="1" dirty="0">
                <a:solidFill>
                  <a:srgbClr val="005AA5"/>
                </a:solidFill>
                <a:latin typeface="Arial" pitchFamily="34" charset="0"/>
              </a:rPr>
              <a:t>          </a:t>
            </a:r>
          </a:p>
        </p:txBody>
      </p:sp>
      <p:sp>
        <p:nvSpPr>
          <p:cNvPr id="2" name="College Wide Slide"/>
          <p:cNvSpPr>
            <a:spLocks noGrp="1"/>
          </p:cNvSpPr>
          <p:nvPr>
            <p:ph type="title"/>
          </p:nvPr>
        </p:nvSpPr>
        <p:spPr/>
        <p:txBody>
          <a:bodyPr/>
          <a:lstStyle/>
          <a:p>
            <a:pPr algn="ctr"/>
            <a:r>
              <a:rPr lang="en-US" sz="6000" b="1" dirty="0">
                <a:solidFill>
                  <a:schemeClr val="bg1"/>
                </a:solidFill>
                <a:latin typeface="Arial" pitchFamily="34" charset="0"/>
              </a:rPr>
              <a:t>School of Computer Technology</a:t>
            </a:r>
            <a:br>
              <a:rPr lang="en-US" b="1" dirty="0">
                <a:solidFill>
                  <a:schemeClr val="bg1"/>
                </a:solidFill>
                <a:latin typeface="Arial" pitchFamily="34" charset="0"/>
              </a:rPr>
            </a:br>
            <a:endParaRPr lang="en-US" dirty="0"/>
          </a:p>
        </p:txBody>
      </p:sp>
      <p:pic>
        <p:nvPicPr>
          <p:cNvPr id="5" name="Picture 4">
            <a:extLst>
              <a:ext uri="{FF2B5EF4-FFF2-40B4-BE49-F238E27FC236}">
                <a16:creationId xmlns:a16="http://schemas.microsoft.com/office/drawing/2014/main" id="{237A0D34-33F0-9F43-A385-C4015DDAF0CD}"/>
              </a:ext>
            </a:extLst>
          </p:cNvPr>
          <p:cNvPicPr>
            <a:picLocks/>
          </p:cNvPicPr>
          <p:nvPr/>
        </p:nvPicPr>
        <p:blipFill>
          <a:blip r:embed="rId3">
            <a:alphaModFix amt="15000"/>
            <a:extLst>
              <a:ext uri="{28A0092B-C50C-407E-A947-70E740481C1C}">
                <a14:useLocalDpi xmlns:a14="http://schemas.microsoft.com/office/drawing/2010/main" val="0"/>
              </a:ext>
            </a:extLst>
          </a:blip>
          <a:stretch>
            <a:fillRect/>
          </a:stretch>
        </p:blipFill>
        <p:spPr>
          <a:xfrm>
            <a:off x="15551" y="1562100"/>
            <a:ext cx="18288000" cy="8434959"/>
          </a:xfrm>
          <a:prstGeom prst="rect">
            <a:avLst/>
          </a:prstGeom>
        </p:spPr>
      </p:pic>
      <p:sp>
        <p:nvSpPr>
          <p:cNvPr id="3" name="Rectangle 2">
            <a:extLst>
              <a:ext uri="{FF2B5EF4-FFF2-40B4-BE49-F238E27FC236}">
                <a16:creationId xmlns:a16="http://schemas.microsoft.com/office/drawing/2014/main" id="{186E28AE-B436-3D45-83B7-2F466DC3C08D}"/>
              </a:ext>
            </a:extLst>
          </p:cNvPr>
          <p:cNvSpPr/>
          <p:nvPr/>
        </p:nvSpPr>
        <p:spPr>
          <a:xfrm>
            <a:off x="4969760" y="4163261"/>
            <a:ext cx="8955144" cy="1846659"/>
          </a:xfrm>
          <a:prstGeom prst="rect">
            <a:avLst/>
          </a:prstGeom>
        </p:spPr>
        <p:txBody>
          <a:bodyPr wrap="none">
            <a:spAutoFit/>
          </a:bodyPr>
          <a:lstStyle/>
          <a:p>
            <a:pPr algn="ctr"/>
            <a:r>
              <a:rPr lang="en-US" sz="6000" b="1" dirty="0"/>
              <a:t>Effective Presentation Skills</a:t>
            </a:r>
          </a:p>
          <a:p>
            <a:pPr algn="ctr"/>
            <a:endParaRPr lang="en-US" sz="5400" dirty="0"/>
          </a:p>
        </p:txBody>
      </p:sp>
      <p:sp>
        <p:nvSpPr>
          <p:cNvPr id="4" name="Rectangle 3">
            <a:extLst>
              <a:ext uri="{FF2B5EF4-FFF2-40B4-BE49-F238E27FC236}">
                <a16:creationId xmlns:a16="http://schemas.microsoft.com/office/drawing/2014/main" id="{0DF7B3C4-9345-6F44-ABDD-22290F75C2F5}"/>
              </a:ext>
            </a:extLst>
          </p:cNvPr>
          <p:cNvSpPr/>
          <p:nvPr/>
        </p:nvSpPr>
        <p:spPr>
          <a:xfrm>
            <a:off x="609600" y="5932360"/>
            <a:ext cx="13563600" cy="1938992"/>
          </a:xfrm>
          <a:prstGeom prst="rect">
            <a:avLst/>
          </a:prstGeom>
        </p:spPr>
        <p:txBody>
          <a:bodyPr wrap="square">
            <a:spAutoFit/>
          </a:bodyPr>
          <a:lstStyle/>
          <a:p>
            <a:pPr>
              <a:defRPr/>
            </a:pPr>
            <a:endParaRPr lang="en-US" sz="4000" dirty="0">
              <a:solidFill>
                <a:schemeClr val="tx1">
                  <a:lumMod val="75000"/>
                </a:schemeClr>
              </a:solidFill>
              <a:ea typeface="Verdana" panose="020B0604030504040204" pitchFamily="34" charset="0"/>
              <a:cs typeface="Verdana" panose="020B0604030504040204" pitchFamily="34" charset="0"/>
            </a:endParaRPr>
          </a:p>
          <a:p>
            <a:pPr>
              <a:defRPr/>
            </a:pPr>
            <a:endParaRPr lang="en-US" sz="4000" dirty="0">
              <a:solidFill>
                <a:schemeClr val="tx1">
                  <a:lumMod val="75000"/>
                </a:schemeClr>
              </a:solidFill>
              <a:ea typeface="Verdana" panose="020B0604030504040204" pitchFamily="34" charset="0"/>
              <a:cs typeface="Verdana" panose="020B0604030504040204" pitchFamily="34" charset="0"/>
            </a:endParaRPr>
          </a:p>
          <a:p>
            <a:pPr>
              <a:defRPr/>
            </a:pPr>
            <a:endParaRPr lang="en-US" sz="4000" dirty="0">
              <a:solidFill>
                <a:schemeClr val="tx1">
                  <a:lumMod val="75000"/>
                </a:schemeClr>
              </a:solidFill>
              <a:ea typeface="Verdana" panose="020B0604030504040204" pitchFamily="34" charset="0"/>
              <a:cs typeface="Verdana" panose="020B0604030504040204" pitchFamily="34" charset="0"/>
            </a:endParaRPr>
          </a:p>
        </p:txBody>
      </p:sp>
      <p:sp>
        <p:nvSpPr>
          <p:cNvPr id="7" name="TextBox 6">
            <a:extLst>
              <a:ext uri="{FF2B5EF4-FFF2-40B4-BE49-F238E27FC236}">
                <a16:creationId xmlns:a16="http://schemas.microsoft.com/office/drawing/2014/main" id="{0A2A3D6F-2F3D-1E4F-B046-E56189AC3B67}"/>
              </a:ext>
            </a:extLst>
          </p:cNvPr>
          <p:cNvSpPr txBox="1"/>
          <p:nvPr/>
        </p:nvSpPr>
        <p:spPr>
          <a:xfrm>
            <a:off x="1143000" y="8966623"/>
            <a:ext cx="13639800" cy="1015663"/>
          </a:xfrm>
          <a:prstGeom prst="rect">
            <a:avLst/>
          </a:prstGeom>
          <a:noFill/>
        </p:spPr>
        <p:txBody>
          <a:bodyPr wrap="square" rtlCol="0">
            <a:spAutoFit/>
          </a:bodyPr>
          <a:lstStyle/>
          <a:p>
            <a:pPr fontAlgn="base"/>
            <a:r>
              <a:rPr lang="en-CA" sz="1400" dirty="0"/>
              <a:t>References</a:t>
            </a:r>
          </a:p>
          <a:p>
            <a:pPr fontAlgn="base"/>
            <a:r>
              <a:rPr lang="en-CA" sz="1400" dirty="0"/>
              <a:t>Mandel, S. (2009). </a:t>
            </a:r>
            <a:r>
              <a:rPr lang="en-CA" sz="1400" i="1" dirty="0"/>
              <a:t>Presentation Skills : Captivate and Educate Your Audience: Vol. 4th ed</a:t>
            </a:r>
            <a:r>
              <a:rPr lang="en-CA" sz="1400" dirty="0"/>
              <a:t>. </a:t>
            </a:r>
            <a:r>
              <a:rPr lang="en-CA" sz="1400" dirty="0" err="1"/>
              <a:t>Axzo</a:t>
            </a:r>
            <a:r>
              <a:rPr lang="en-CA" sz="1400" dirty="0"/>
              <a:t> Press.</a:t>
            </a:r>
          </a:p>
          <a:p>
            <a:endParaRPr lang="en-US" dirty="0"/>
          </a:p>
        </p:txBody>
      </p:sp>
    </p:spTree>
    <p:extLst>
      <p:ext uri="{BB962C8B-B14F-4D97-AF65-F5344CB8AC3E}">
        <p14:creationId xmlns:p14="http://schemas.microsoft.com/office/powerpoint/2010/main" val="16896719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685800" y="2161639"/>
            <a:ext cx="17221200" cy="3539430"/>
          </a:xfrm>
          <a:prstGeom prst="rect">
            <a:avLst/>
          </a:prstGeom>
          <a:noFill/>
        </p:spPr>
        <p:txBody>
          <a:bodyPr wrap="square" rtlCol="0">
            <a:spAutoFit/>
          </a:bodyPr>
          <a:lstStyle/>
          <a:p>
            <a:r>
              <a:rPr lang="en-CA" b="1" dirty="0"/>
              <a:t>Case Study #2 (Scenario): </a:t>
            </a:r>
          </a:p>
          <a:p>
            <a:endParaRPr lang="en-CA" dirty="0"/>
          </a:p>
          <a:p>
            <a:r>
              <a:rPr lang="en-CA" dirty="0"/>
              <a:t>Joe is an accountant with a major financial organization. When he gives</a:t>
            </a:r>
          </a:p>
          <a:p>
            <a:r>
              <a:rPr lang="en-CA" dirty="0"/>
              <a:t>presentations, he gets very nervous. He sweats, his hands tremble, and his voice</a:t>
            </a:r>
          </a:p>
          <a:p>
            <a:r>
              <a:rPr lang="en-CA" dirty="0"/>
              <a:t>becomes a monotone (and at times inaudible). He also fidgets with items, such as a</a:t>
            </a:r>
          </a:p>
          <a:p>
            <a:r>
              <a:rPr lang="en-CA" dirty="0"/>
              <a:t>pen, and looks at his notes or the overhead projector screen, not at his audience. He</a:t>
            </a:r>
          </a:p>
          <a:p>
            <a:r>
              <a:rPr lang="en-CA" dirty="0"/>
              <a:t>can barely wait to finish and return to his seat.</a:t>
            </a:r>
          </a:p>
        </p:txBody>
      </p:sp>
    </p:spTree>
    <p:extLst>
      <p:ext uri="{BB962C8B-B14F-4D97-AF65-F5344CB8AC3E}">
        <p14:creationId xmlns:p14="http://schemas.microsoft.com/office/powerpoint/2010/main" val="2090513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5" name="TextBox 4">
            <a:extLst>
              <a:ext uri="{FF2B5EF4-FFF2-40B4-BE49-F238E27FC236}">
                <a16:creationId xmlns:a16="http://schemas.microsoft.com/office/drawing/2014/main" id="{35114F25-C3E5-5641-ADD3-8A9D5574011A}"/>
              </a:ext>
            </a:extLst>
          </p:cNvPr>
          <p:cNvSpPr txBox="1"/>
          <p:nvPr/>
        </p:nvSpPr>
        <p:spPr>
          <a:xfrm>
            <a:off x="609600" y="2168637"/>
            <a:ext cx="16655467" cy="5016758"/>
          </a:xfrm>
          <a:prstGeom prst="rect">
            <a:avLst/>
          </a:prstGeom>
          <a:noFill/>
        </p:spPr>
        <p:txBody>
          <a:bodyPr wrap="square" rtlCol="0">
            <a:spAutoFit/>
          </a:bodyPr>
          <a:lstStyle/>
          <a:p>
            <a:r>
              <a:rPr lang="en-CA" b="1" dirty="0"/>
              <a:t>Case Study #2 (Solutions): </a:t>
            </a:r>
          </a:p>
          <a:p>
            <a:endParaRPr lang="en-CA" dirty="0"/>
          </a:p>
          <a:p>
            <a:r>
              <a:rPr lang="en-CA" b="1" dirty="0"/>
              <a:t>Move</a:t>
            </a:r>
          </a:p>
          <a:p>
            <a:endParaRPr lang="en-CA" dirty="0"/>
          </a:p>
          <a:p>
            <a:pPr marL="457200" indent="-457200">
              <a:buFont typeface="Arial" panose="020B0604020202020204" pitchFamily="34" charset="0"/>
              <a:buChar char="•"/>
            </a:pPr>
            <a:r>
              <a:rPr lang="en-CA" dirty="0"/>
              <a:t>Speakers who stand in one spot and never gesture, experience tension. In order to relax, you need to release tension by allowing your muscles to flex. </a:t>
            </a:r>
          </a:p>
          <a:p>
            <a:pPr marL="457200" indent="-457200">
              <a:buFont typeface="Arial" panose="020B0604020202020204" pitchFamily="34" charset="0"/>
              <a:buChar char="•"/>
            </a:pPr>
            <a:r>
              <a:rPr lang="en-CA" dirty="0"/>
              <a:t>If you find you are locking your arms in one position when you speak, then practice releasing them so they do the same thing they would if you were in an animated one-on-one conversation. You can’t gesture too much if it is natural.</a:t>
            </a:r>
          </a:p>
          <a:p>
            <a:endParaRPr lang="en-CA" dirty="0"/>
          </a:p>
        </p:txBody>
      </p:sp>
    </p:spTree>
    <p:extLst>
      <p:ext uri="{BB962C8B-B14F-4D97-AF65-F5344CB8AC3E}">
        <p14:creationId xmlns:p14="http://schemas.microsoft.com/office/powerpoint/2010/main" val="4702802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5" name="TextBox 4">
            <a:extLst>
              <a:ext uri="{FF2B5EF4-FFF2-40B4-BE49-F238E27FC236}">
                <a16:creationId xmlns:a16="http://schemas.microsoft.com/office/drawing/2014/main" id="{35114F25-C3E5-5641-ADD3-8A9D5574011A}"/>
              </a:ext>
            </a:extLst>
          </p:cNvPr>
          <p:cNvSpPr txBox="1"/>
          <p:nvPr/>
        </p:nvSpPr>
        <p:spPr>
          <a:xfrm>
            <a:off x="609600" y="2161640"/>
            <a:ext cx="16655467" cy="6001643"/>
          </a:xfrm>
          <a:prstGeom prst="rect">
            <a:avLst/>
          </a:prstGeom>
          <a:noFill/>
        </p:spPr>
        <p:txBody>
          <a:bodyPr wrap="square" rtlCol="0">
            <a:spAutoFit/>
          </a:bodyPr>
          <a:lstStyle/>
          <a:p>
            <a:r>
              <a:rPr lang="en-CA" b="1" dirty="0"/>
              <a:t>Case Study #2 (Solutions): </a:t>
            </a:r>
          </a:p>
          <a:p>
            <a:endParaRPr lang="en-CA" dirty="0"/>
          </a:p>
          <a:p>
            <a:r>
              <a:rPr lang="en-CA" b="1" dirty="0"/>
              <a:t>Make Eye Contact with the Audience</a:t>
            </a:r>
          </a:p>
          <a:p>
            <a:endParaRPr lang="en-CA" dirty="0"/>
          </a:p>
          <a:p>
            <a:pPr marL="457200" indent="-457200">
              <a:buFont typeface="Arial" panose="020B0604020202020204" pitchFamily="34" charset="0"/>
              <a:buChar char="•"/>
            </a:pPr>
            <a:r>
              <a:rPr lang="en-CA" dirty="0"/>
              <a:t>Give your presentation to one person at a time so you can relate with your audience as individuals. </a:t>
            </a:r>
          </a:p>
          <a:p>
            <a:pPr marL="457200" indent="-457200">
              <a:buFont typeface="Arial" panose="020B0604020202020204" pitchFamily="34" charset="0"/>
              <a:buChar char="•"/>
            </a:pPr>
            <a:r>
              <a:rPr lang="en-CA" dirty="0"/>
              <a:t>Look in peoples’ eyes as you speak so you can connect with people (make it personal and personable).</a:t>
            </a:r>
          </a:p>
          <a:p>
            <a:pPr marL="457200" indent="-457200">
              <a:buFont typeface="Arial" panose="020B0604020202020204" pitchFamily="34" charset="0"/>
              <a:buChar char="•"/>
            </a:pPr>
            <a:r>
              <a:rPr lang="en-CA" dirty="0"/>
              <a:t>The eye contact should help you relax because you become less isolated from the audience and learn to react to their interest in you.</a:t>
            </a:r>
          </a:p>
          <a:p>
            <a:pPr marL="457200" indent="-457200">
              <a:buFont typeface="Arial" panose="020B0604020202020204" pitchFamily="34" charset="0"/>
              <a:buChar char="•"/>
            </a:pPr>
            <a:r>
              <a:rPr lang="en-CA" dirty="0"/>
              <a:t>Remember, the more the presentation is like a conversation, the more comfortable you and the audience will be engaged.</a:t>
            </a:r>
          </a:p>
        </p:txBody>
      </p:sp>
    </p:spTree>
    <p:extLst>
      <p:ext uri="{BB962C8B-B14F-4D97-AF65-F5344CB8AC3E}">
        <p14:creationId xmlns:p14="http://schemas.microsoft.com/office/powerpoint/2010/main" val="8664595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533400" y="2095500"/>
            <a:ext cx="17221200" cy="7467600"/>
          </a:xfrm>
          <a:prstGeom prst="rect">
            <a:avLst/>
          </a:prstGeom>
          <a:noFill/>
        </p:spPr>
        <p:txBody>
          <a:bodyPr wrap="square" rtlCol="0">
            <a:spAutoFit/>
          </a:bodyPr>
          <a:lstStyle/>
          <a:p>
            <a:endParaRPr lang="en-US"/>
          </a:p>
        </p:txBody>
      </p:sp>
      <p:sp>
        <p:nvSpPr>
          <p:cNvPr id="5" name="TextBox 4">
            <a:extLst>
              <a:ext uri="{FF2B5EF4-FFF2-40B4-BE49-F238E27FC236}">
                <a16:creationId xmlns:a16="http://schemas.microsoft.com/office/drawing/2014/main" id="{67587132-FCF8-3648-8146-82FECDDE86A5}"/>
              </a:ext>
            </a:extLst>
          </p:cNvPr>
          <p:cNvSpPr txBox="1"/>
          <p:nvPr/>
        </p:nvSpPr>
        <p:spPr>
          <a:xfrm>
            <a:off x="838200" y="2095500"/>
            <a:ext cx="16916400" cy="6494085"/>
          </a:xfrm>
          <a:prstGeom prst="rect">
            <a:avLst/>
          </a:prstGeom>
          <a:noFill/>
        </p:spPr>
        <p:txBody>
          <a:bodyPr wrap="square" rtlCol="0">
            <a:spAutoFit/>
          </a:bodyPr>
          <a:lstStyle/>
          <a:p>
            <a:r>
              <a:rPr lang="en-CA" b="1" dirty="0"/>
              <a:t>Check those items you intend to practice and incorporate in future presentations you make.</a:t>
            </a:r>
          </a:p>
          <a:p>
            <a:endParaRPr lang="en-CA" dirty="0"/>
          </a:p>
          <a:p>
            <a:r>
              <a:rPr lang="en-CA" dirty="0"/>
              <a:t>I plan to:</a:t>
            </a:r>
          </a:p>
          <a:p>
            <a:endParaRPr lang="en-CA" dirty="0"/>
          </a:p>
          <a:p>
            <a:pPr marL="457200" indent="-457200">
              <a:buFont typeface="Wingdings" pitchFamily="2" charset="2"/>
              <a:buChar char="q"/>
            </a:pPr>
            <a:r>
              <a:rPr lang="en-CA" dirty="0"/>
              <a:t>Organize my material.</a:t>
            </a:r>
          </a:p>
          <a:p>
            <a:pPr marL="457200" indent="-457200">
              <a:buFont typeface="Wingdings" pitchFamily="2" charset="2"/>
              <a:buChar char="q"/>
            </a:pPr>
            <a:r>
              <a:rPr lang="en-CA" dirty="0"/>
              <a:t>Visualize myself delivering a successful presentation.</a:t>
            </a:r>
          </a:p>
          <a:p>
            <a:pPr marL="457200" indent="-457200">
              <a:buFont typeface="Wingdings" pitchFamily="2" charset="2"/>
              <a:buChar char="q"/>
            </a:pPr>
            <a:r>
              <a:rPr lang="en-CA" dirty="0"/>
              <a:t>Rehearse by standing up and using all of my visual aids.</a:t>
            </a:r>
          </a:p>
          <a:p>
            <a:pPr marL="457200" indent="-457200">
              <a:buFont typeface="Wingdings" pitchFamily="2" charset="2"/>
              <a:buChar char="q"/>
            </a:pPr>
            <a:r>
              <a:rPr lang="en-CA" dirty="0"/>
              <a:t>Breathe deeply just before speaking and during my presentation.</a:t>
            </a:r>
          </a:p>
          <a:p>
            <a:pPr marL="457200" indent="-457200">
              <a:buFont typeface="Wingdings" pitchFamily="2" charset="2"/>
              <a:buChar char="q"/>
            </a:pPr>
            <a:r>
              <a:rPr lang="en-CA" dirty="0"/>
              <a:t>Focus on relaxing with simple, unobtrusive isometric techniques.</a:t>
            </a:r>
          </a:p>
          <a:p>
            <a:pPr marL="457200" indent="-457200">
              <a:buFont typeface="Wingdings" pitchFamily="2" charset="2"/>
              <a:buChar char="q"/>
            </a:pPr>
            <a:r>
              <a:rPr lang="en-CA" dirty="0"/>
              <a:t>Release my tension in a positive way by directing it to my audience.</a:t>
            </a:r>
          </a:p>
          <a:p>
            <a:pPr marL="457200" indent="-457200">
              <a:buFont typeface="Wingdings" pitchFamily="2" charset="2"/>
              <a:buChar char="q"/>
            </a:pPr>
            <a:r>
              <a:rPr lang="en-CA" dirty="0"/>
              <a:t>Move when I speak, to stay relaxed and natural.</a:t>
            </a:r>
          </a:p>
          <a:p>
            <a:pPr marL="457200" indent="-457200">
              <a:buFont typeface="Wingdings" pitchFamily="2" charset="2"/>
              <a:buChar char="q"/>
            </a:pPr>
            <a:r>
              <a:rPr lang="en-CA" dirty="0"/>
              <a:t>Maintain good eye contact with my audience.</a:t>
            </a:r>
          </a:p>
          <a:p>
            <a:endParaRPr lang="en-US" dirty="0"/>
          </a:p>
        </p:txBody>
      </p:sp>
    </p:spTree>
    <p:extLst>
      <p:ext uri="{BB962C8B-B14F-4D97-AF65-F5344CB8AC3E}">
        <p14:creationId xmlns:p14="http://schemas.microsoft.com/office/powerpoint/2010/main" val="1403366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533400" y="2095500"/>
            <a:ext cx="17221200" cy="7467600"/>
          </a:xfrm>
          <a:prstGeom prst="rect">
            <a:avLst/>
          </a:prstGeom>
          <a:noFill/>
        </p:spPr>
        <p:txBody>
          <a:bodyPr wrap="square" rtlCol="0">
            <a:spAutoFit/>
          </a:bodyPr>
          <a:lstStyle/>
          <a:p>
            <a:endParaRPr lang="en-US"/>
          </a:p>
        </p:txBody>
      </p:sp>
      <p:sp>
        <p:nvSpPr>
          <p:cNvPr id="5" name="TextBox 4">
            <a:extLst>
              <a:ext uri="{FF2B5EF4-FFF2-40B4-BE49-F238E27FC236}">
                <a16:creationId xmlns:a16="http://schemas.microsoft.com/office/drawing/2014/main" id="{E30819F7-8311-BE4E-9377-AA985D41A4C0}"/>
              </a:ext>
            </a:extLst>
          </p:cNvPr>
          <p:cNvSpPr txBox="1"/>
          <p:nvPr/>
        </p:nvSpPr>
        <p:spPr>
          <a:xfrm>
            <a:off x="567612" y="2095500"/>
            <a:ext cx="17373600" cy="7478970"/>
          </a:xfrm>
          <a:prstGeom prst="rect">
            <a:avLst/>
          </a:prstGeom>
          <a:noFill/>
        </p:spPr>
        <p:txBody>
          <a:bodyPr wrap="square" rtlCol="0">
            <a:spAutoFit/>
          </a:bodyPr>
          <a:lstStyle/>
          <a:p>
            <a:r>
              <a:rPr lang="en-CA" b="1" dirty="0"/>
              <a:t>Clarifying a strategy and a core message will lead to a much stronger and more effective presentation. </a:t>
            </a:r>
          </a:p>
          <a:p>
            <a:endParaRPr lang="en-CA" dirty="0"/>
          </a:p>
          <a:p>
            <a:r>
              <a:rPr lang="en-CA" dirty="0"/>
              <a:t>You can do this by following these six steps:</a:t>
            </a:r>
          </a:p>
          <a:p>
            <a:endParaRPr lang="en-CA" dirty="0"/>
          </a:p>
          <a:p>
            <a:pPr marL="514350" indent="-514350">
              <a:buAutoNum type="arabicPeriod"/>
            </a:pPr>
            <a:r>
              <a:rPr lang="en-CA" dirty="0"/>
              <a:t>Analyze the objectives</a:t>
            </a:r>
          </a:p>
          <a:p>
            <a:pPr marL="514350" indent="-514350">
              <a:buAutoNum type="arabicPeriod"/>
            </a:pPr>
            <a:endParaRPr lang="en-CA" dirty="0"/>
          </a:p>
          <a:p>
            <a:r>
              <a:rPr lang="en-CA" dirty="0"/>
              <a:t>2. Develop an understanding of the audience</a:t>
            </a:r>
          </a:p>
          <a:p>
            <a:endParaRPr lang="en-CA" dirty="0"/>
          </a:p>
          <a:p>
            <a:r>
              <a:rPr lang="en-CA" dirty="0"/>
              <a:t>3. Clarify the core message</a:t>
            </a:r>
          </a:p>
          <a:p>
            <a:endParaRPr lang="en-CA" dirty="0"/>
          </a:p>
          <a:p>
            <a:r>
              <a:rPr lang="en-CA" dirty="0"/>
              <a:t>4. Plan the main and supporting ideas</a:t>
            </a:r>
          </a:p>
          <a:p>
            <a:endParaRPr lang="en-CA" dirty="0"/>
          </a:p>
          <a:p>
            <a:r>
              <a:rPr lang="en-CA" dirty="0"/>
              <a:t>5. Develop “colour spots” to help the audience remember the message</a:t>
            </a:r>
          </a:p>
          <a:p>
            <a:endParaRPr lang="en-CA" dirty="0"/>
          </a:p>
          <a:p>
            <a:r>
              <a:rPr lang="en-CA" dirty="0"/>
              <a:t>6. Build a strong finish</a:t>
            </a:r>
          </a:p>
        </p:txBody>
      </p:sp>
    </p:spTree>
    <p:extLst>
      <p:ext uri="{BB962C8B-B14F-4D97-AF65-F5344CB8AC3E}">
        <p14:creationId xmlns:p14="http://schemas.microsoft.com/office/powerpoint/2010/main" val="1847952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838200" y="2161639"/>
            <a:ext cx="17221200" cy="7478970"/>
          </a:xfrm>
          <a:prstGeom prst="rect">
            <a:avLst/>
          </a:prstGeom>
          <a:noFill/>
        </p:spPr>
        <p:txBody>
          <a:bodyPr wrap="square" rtlCol="0">
            <a:spAutoFit/>
          </a:bodyPr>
          <a:lstStyle/>
          <a:p>
            <a:r>
              <a:rPr lang="en-CA" b="1" dirty="0"/>
              <a:t>1. Analyze Presentation Objectives</a:t>
            </a:r>
          </a:p>
          <a:p>
            <a:endParaRPr lang="en-CA" dirty="0"/>
          </a:p>
          <a:p>
            <a:r>
              <a:rPr lang="en-CA" dirty="0"/>
              <a:t>It is important to be clear about what exactly you are trying to accomplish in your presentation. </a:t>
            </a:r>
          </a:p>
          <a:p>
            <a:r>
              <a:rPr lang="en-CA" dirty="0"/>
              <a:t>Before moving forward, answer the following questions.</a:t>
            </a:r>
          </a:p>
          <a:p>
            <a:endParaRPr lang="en-CA" dirty="0"/>
          </a:p>
          <a:p>
            <a:pPr marL="457200" indent="-457200">
              <a:buFont typeface="Arial" panose="020B0604020202020204" pitchFamily="34" charset="0"/>
              <a:buChar char="•"/>
            </a:pPr>
            <a:r>
              <a:rPr lang="en-CA" dirty="0"/>
              <a:t>What do I want to achieve by making this presentation?</a:t>
            </a:r>
          </a:p>
          <a:p>
            <a:pPr marL="457200" indent="-457200">
              <a:buFont typeface="Arial" panose="020B0604020202020204" pitchFamily="34" charset="0"/>
              <a:buChar char="•"/>
            </a:pPr>
            <a:endParaRPr lang="en-CA" dirty="0"/>
          </a:p>
          <a:p>
            <a:pPr marL="457200" indent="-457200">
              <a:buFont typeface="Arial" panose="020B0604020202020204" pitchFamily="34" charset="0"/>
              <a:buChar char="•"/>
            </a:pPr>
            <a:r>
              <a:rPr lang="en-CA" dirty="0"/>
              <a:t>What do I want my audience to do and think during my presentation?</a:t>
            </a:r>
          </a:p>
          <a:p>
            <a:pPr marL="457200" indent="-457200">
              <a:buFont typeface="Arial" panose="020B0604020202020204" pitchFamily="34" charset="0"/>
              <a:buChar char="•"/>
            </a:pPr>
            <a:endParaRPr lang="en-CA" dirty="0"/>
          </a:p>
          <a:p>
            <a:pPr marL="457200" indent="-457200">
              <a:buFont typeface="Arial" panose="020B0604020202020204" pitchFamily="34" charset="0"/>
              <a:buChar char="•"/>
            </a:pPr>
            <a:r>
              <a:rPr lang="en-CA" dirty="0"/>
              <a:t>What specific things do I want my audience to do after my presentation?</a:t>
            </a:r>
          </a:p>
          <a:p>
            <a:pPr marL="457200" indent="-457200">
              <a:buFont typeface="Arial" panose="020B0604020202020204" pitchFamily="34" charset="0"/>
              <a:buChar char="•"/>
            </a:pPr>
            <a:endParaRPr lang="en-CA" dirty="0"/>
          </a:p>
          <a:p>
            <a:pPr marL="457200" indent="-457200">
              <a:buFont typeface="Arial" panose="020B0604020202020204" pitchFamily="34" charset="0"/>
              <a:buChar char="•"/>
            </a:pPr>
            <a:r>
              <a:rPr lang="en-CA" dirty="0"/>
              <a:t>How do I want my audience to feel about my subject matter after the presentation?</a:t>
            </a:r>
          </a:p>
          <a:p>
            <a:pPr marL="457200" indent="-457200">
              <a:buFont typeface="Arial" panose="020B0604020202020204" pitchFamily="34" charset="0"/>
              <a:buChar char="•"/>
            </a:pPr>
            <a:endParaRPr lang="en-CA" dirty="0"/>
          </a:p>
          <a:p>
            <a:pPr marL="457200" indent="-457200">
              <a:buFont typeface="Arial" panose="020B0604020202020204" pitchFamily="34" charset="0"/>
              <a:buChar char="•"/>
            </a:pPr>
            <a:r>
              <a:rPr lang="en-CA" dirty="0"/>
              <a:t>How do I want my audience to perceive me and my organization?</a:t>
            </a:r>
          </a:p>
          <a:p>
            <a:endParaRPr lang="en-CA" dirty="0"/>
          </a:p>
        </p:txBody>
      </p:sp>
    </p:spTree>
    <p:extLst>
      <p:ext uri="{BB962C8B-B14F-4D97-AF65-F5344CB8AC3E}">
        <p14:creationId xmlns:p14="http://schemas.microsoft.com/office/powerpoint/2010/main" val="3517322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685800" y="2190408"/>
            <a:ext cx="17221200" cy="6001643"/>
          </a:xfrm>
          <a:prstGeom prst="rect">
            <a:avLst/>
          </a:prstGeom>
          <a:noFill/>
        </p:spPr>
        <p:txBody>
          <a:bodyPr wrap="square" rtlCol="0">
            <a:spAutoFit/>
          </a:bodyPr>
          <a:lstStyle/>
          <a:p>
            <a:r>
              <a:rPr lang="en-CA" b="1" dirty="0"/>
              <a:t>2. Understand Your Audience</a:t>
            </a:r>
          </a:p>
          <a:p>
            <a:endParaRPr lang="en-CA" dirty="0"/>
          </a:p>
          <a:p>
            <a:r>
              <a:rPr lang="en-CA" dirty="0"/>
              <a:t>Put yourself in the shoes of the people who will be listening to your presentation.</a:t>
            </a:r>
          </a:p>
          <a:p>
            <a:endParaRPr lang="en-CA" dirty="0"/>
          </a:p>
          <a:p>
            <a:r>
              <a:rPr lang="en-CA" dirty="0"/>
              <a:t>When analyzing your audience, you have five things to consider:</a:t>
            </a:r>
          </a:p>
          <a:p>
            <a:endParaRPr lang="en-CA" dirty="0"/>
          </a:p>
          <a:p>
            <a:pPr marL="457200" indent="-457200">
              <a:buFont typeface="Arial" panose="020B0604020202020204" pitchFamily="34" charset="0"/>
              <a:buChar char="•"/>
            </a:pPr>
            <a:r>
              <a:rPr lang="en-CA" dirty="0"/>
              <a:t>Needs</a:t>
            </a:r>
          </a:p>
          <a:p>
            <a:pPr marL="457200" indent="-457200">
              <a:buFont typeface="Arial" panose="020B0604020202020204" pitchFamily="34" charset="0"/>
              <a:buChar char="•"/>
            </a:pPr>
            <a:r>
              <a:rPr lang="en-CA" dirty="0"/>
              <a:t>Attitude</a:t>
            </a:r>
          </a:p>
          <a:p>
            <a:pPr marL="457200" indent="-457200">
              <a:buFont typeface="Arial" panose="020B0604020202020204" pitchFamily="34" charset="0"/>
              <a:buChar char="•"/>
            </a:pPr>
            <a:r>
              <a:rPr lang="en-CA" dirty="0"/>
              <a:t>Knowledge Level</a:t>
            </a:r>
          </a:p>
          <a:p>
            <a:pPr marL="457200" indent="-457200">
              <a:buFont typeface="Arial" panose="020B0604020202020204" pitchFamily="34" charset="0"/>
              <a:buChar char="•"/>
            </a:pPr>
            <a:r>
              <a:rPr lang="en-CA" dirty="0"/>
              <a:t>Environment</a:t>
            </a:r>
          </a:p>
          <a:p>
            <a:pPr marL="457200" indent="-457200">
              <a:buFont typeface="Arial" panose="020B0604020202020204" pitchFamily="34" charset="0"/>
              <a:buChar char="•"/>
            </a:pPr>
            <a:r>
              <a:rPr lang="en-CA" dirty="0"/>
              <a:t>Demographic Information</a:t>
            </a:r>
          </a:p>
          <a:p>
            <a:endParaRPr lang="en-CA" dirty="0"/>
          </a:p>
        </p:txBody>
      </p:sp>
    </p:spTree>
    <p:extLst>
      <p:ext uri="{BB962C8B-B14F-4D97-AF65-F5344CB8AC3E}">
        <p14:creationId xmlns:p14="http://schemas.microsoft.com/office/powerpoint/2010/main" val="11625018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23900" y="2126649"/>
            <a:ext cx="16840200" cy="6001643"/>
          </a:xfrm>
          <a:prstGeom prst="rect">
            <a:avLst/>
          </a:prstGeom>
          <a:noFill/>
        </p:spPr>
        <p:txBody>
          <a:bodyPr wrap="square" rtlCol="0">
            <a:spAutoFit/>
          </a:bodyPr>
          <a:lstStyle/>
          <a:p>
            <a:r>
              <a:rPr lang="en-CA" b="1" dirty="0"/>
              <a:t>Needs</a:t>
            </a:r>
          </a:p>
          <a:p>
            <a:pPr marL="457200" indent="-457200">
              <a:buFont typeface="Arial" panose="020B0604020202020204" pitchFamily="34" charset="0"/>
              <a:buChar char="•"/>
            </a:pPr>
            <a:r>
              <a:rPr lang="en-CA" dirty="0"/>
              <a:t>It’s important to find out before the presentation what the group thinks it needs—this might be quite different from what you thought. </a:t>
            </a:r>
          </a:p>
          <a:p>
            <a:pPr marL="457200" indent="-457200">
              <a:buFont typeface="Arial" panose="020B0604020202020204" pitchFamily="34" charset="0"/>
              <a:buChar char="•"/>
            </a:pPr>
            <a:r>
              <a:rPr lang="en-CA" dirty="0"/>
              <a:t>You might inquire about the group’s needs beforehand, or if appropriate, ask members of the audience about their needs and expectations before the presentation.</a:t>
            </a:r>
          </a:p>
          <a:p>
            <a:endParaRPr lang="en-CA" dirty="0"/>
          </a:p>
          <a:p>
            <a:endParaRPr lang="en-CA" dirty="0"/>
          </a:p>
          <a:p>
            <a:r>
              <a:rPr lang="en-CA" b="1" dirty="0"/>
              <a:t>Attitude</a:t>
            </a:r>
          </a:p>
          <a:p>
            <a:pPr marL="457200" indent="-457200">
              <a:buFont typeface="Arial" panose="020B0604020202020204" pitchFamily="34" charset="0"/>
              <a:buChar char="•"/>
            </a:pPr>
            <a:r>
              <a:rPr lang="en-CA" dirty="0"/>
              <a:t>How do your audience members feel about the topic? Are they positive, neutral, or negative on the subject? Is the group’s opinion mixed? </a:t>
            </a:r>
          </a:p>
          <a:p>
            <a:pPr marL="457200" indent="-457200">
              <a:buFont typeface="Arial" panose="020B0604020202020204" pitchFamily="34" charset="0"/>
              <a:buChar char="•"/>
            </a:pPr>
            <a:r>
              <a:rPr lang="en-CA" dirty="0"/>
              <a:t>Are certain sections of the presentation likely to generate strong feelings in either direction? </a:t>
            </a:r>
          </a:p>
          <a:p>
            <a:pPr marL="457200" indent="-457200">
              <a:buFont typeface="Arial" panose="020B0604020202020204" pitchFamily="34" charset="0"/>
              <a:buChar char="•"/>
            </a:pPr>
            <a:r>
              <a:rPr lang="en-CA" dirty="0"/>
              <a:t>What you uncover here must be factored into the structure and phrasing of the presentation</a:t>
            </a:r>
          </a:p>
        </p:txBody>
      </p:sp>
    </p:spTree>
    <p:extLst>
      <p:ext uri="{BB962C8B-B14F-4D97-AF65-F5344CB8AC3E}">
        <p14:creationId xmlns:p14="http://schemas.microsoft.com/office/powerpoint/2010/main" val="39802380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62000" y="2119372"/>
            <a:ext cx="17221200" cy="6986528"/>
          </a:xfrm>
          <a:prstGeom prst="rect">
            <a:avLst/>
          </a:prstGeom>
          <a:noFill/>
        </p:spPr>
        <p:txBody>
          <a:bodyPr wrap="square" rtlCol="0">
            <a:spAutoFit/>
          </a:bodyPr>
          <a:lstStyle/>
          <a:p>
            <a:r>
              <a:rPr lang="en-CA" b="1" dirty="0"/>
              <a:t>Knowledge Level</a:t>
            </a:r>
            <a:endParaRPr lang="en-CA" dirty="0"/>
          </a:p>
          <a:p>
            <a:pPr marL="457200" indent="-457200">
              <a:buFont typeface="Arial" panose="020B0604020202020204" pitchFamily="34" charset="0"/>
              <a:buChar char="•"/>
            </a:pPr>
            <a:r>
              <a:rPr lang="en-CA" dirty="0"/>
              <a:t>Speakers must be careful not to use technical language, idiomatic expressions, or slang for non-native English-speaking audiences, or abbreviations, acronyms, buzzwords, and other jargon that people might not understand. </a:t>
            </a:r>
          </a:p>
          <a:p>
            <a:pPr marL="457200" indent="-457200">
              <a:buFont typeface="Arial" panose="020B0604020202020204" pitchFamily="34" charset="0"/>
              <a:buChar char="•"/>
            </a:pPr>
            <a:r>
              <a:rPr lang="en-CA" dirty="0"/>
              <a:t>All of us have our own areas of specialization— if in doubt, ask the audience if they are familiar with the relevant terminology, and define words and phrases if necessary.</a:t>
            </a:r>
          </a:p>
          <a:p>
            <a:endParaRPr lang="en-CA" dirty="0"/>
          </a:p>
          <a:p>
            <a:r>
              <a:rPr lang="en-CA" b="1" dirty="0"/>
              <a:t>Environment</a:t>
            </a:r>
            <a:endParaRPr lang="en-CA" dirty="0"/>
          </a:p>
          <a:p>
            <a:pPr marL="457200" indent="-457200">
              <a:buFont typeface="Arial" panose="020B0604020202020204" pitchFamily="34" charset="0"/>
              <a:buChar char="•"/>
            </a:pPr>
            <a:r>
              <a:rPr lang="en-CA" dirty="0"/>
              <a:t>Consider the room and general environment in which you will be speaking— could seating, room size, equipment availability, and lighting affect your interaction with the audience? </a:t>
            </a:r>
          </a:p>
          <a:p>
            <a:pPr marL="457200" indent="-457200">
              <a:buFont typeface="Arial" panose="020B0604020202020204" pitchFamily="34" charset="0"/>
              <a:buChar char="•"/>
            </a:pPr>
            <a:r>
              <a:rPr lang="en-CA" dirty="0"/>
              <a:t>Environment can also be thought of in psychological terms— is there anything emotional or psychological that might affect your audience’s reception of you and your ideas? </a:t>
            </a:r>
          </a:p>
          <a:p>
            <a:pPr marL="457200" indent="-457200">
              <a:buFont typeface="Arial" panose="020B0604020202020204" pitchFamily="34" charset="0"/>
              <a:buChar char="•"/>
            </a:pPr>
            <a:r>
              <a:rPr lang="en-CA" dirty="0"/>
              <a:t>The psychological environment could be affected by recent good or bad news—the company just landed a huge contract, for example, or announced an imminent downsizing.</a:t>
            </a:r>
          </a:p>
        </p:txBody>
      </p:sp>
    </p:spTree>
    <p:extLst>
      <p:ext uri="{BB962C8B-B14F-4D97-AF65-F5344CB8AC3E}">
        <p14:creationId xmlns:p14="http://schemas.microsoft.com/office/powerpoint/2010/main" val="29075152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62000" y="2161639"/>
            <a:ext cx="17221200" cy="4524315"/>
          </a:xfrm>
          <a:prstGeom prst="rect">
            <a:avLst/>
          </a:prstGeom>
          <a:noFill/>
        </p:spPr>
        <p:txBody>
          <a:bodyPr wrap="square" rtlCol="0">
            <a:spAutoFit/>
          </a:bodyPr>
          <a:lstStyle/>
          <a:p>
            <a:r>
              <a:rPr lang="en-CA" b="1" dirty="0"/>
              <a:t>Demographic Information</a:t>
            </a:r>
          </a:p>
          <a:p>
            <a:endParaRPr lang="en-CA" dirty="0"/>
          </a:p>
          <a:p>
            <a:pPr marL="457200" indent="-457200">
              <a:buFont typeface="Arial" panose="020B0604020202020204" pitchFamily="34" charset="0"/>
              <a:buChar char="•"/>
            </a:pPr>
            <a:r>
              <a:rPr lang="en-CA" dirty="0"/>
              <a:t>This information can include the age, sex, race, religion, culture, and language of the audience members. </a:t>
            </a:r>
          </a:p>
          <a:p>
            <a:pPr marL="457200" indent="-457200">
              <a:buFont typeface="Arial" panose="020B0604020202020204" pitchFamily="34" charset="0"/>
              <a:buChar char="•"/>
            </a:pPr>
            <a:r>
              <a:rPr lang="en-CA" dirty="0"/>
              <a:t>Culture and language present the greatest challenge to speakers. </a:t>
            </a:r>
          </a:p>
          <a:p>
            <a:pPr marL="457200" indent="-457200">
              <a:buFont typeface="Arial" panose="020B0604020202020204" pitchFamily="34" charset="0"/>
              <a:buChar char="•"/>
            </a:pPr>
            <a:r>
              <a:rPr lang="en-CA" dirty="0"/>
              <a:t>When delivering presentations to international audiences, it’s a good idea to gain an understanding of any cultural differences that might affect the way in which you present. </a:t>
            </a:r>
          </a:p>
          <a:p>
            <a:pPr marL="457200" indent="-457200">
              <a:buFont typeface="Arial" panose="020B0604020202020204" pitchFamily="34" charset="0"/>
              <a:buChar char="•"/>
            </a:pPr>
            <a:r>
              <a:rPr lang="en-CA" dirty="0"/>
              <a:t>Also, you might need to understand the language level of your audience—some members might not be native speakers of the language you are using (find out in advance if you need an interpreter).</a:t>
            </a:r>
          </a:p>
        </p:txBody>
      </p:sp>
    </p:spTree>
    <p:extLst>
      <p:ext uri="{BB962C8B-B14F-4D97-AF65-F5344CB8AC3E}">
        <p14:creationId xmlns:p14="http://schemas.microsoft.com/office/powerpoint/2010/main" val="20391642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6" name="TextBox 5">
            <a:extLst>
              <a:ext uri="{FF2B5EF4-FFF2-40B4-BE49-F238E27FC236}">
                <a16:creationId xmlns:a16="http://schemas.microsoft.com/office/drawing/2014/main" id="{AC0312E1-D2A7-7C47-872D-2541F5A4786D}"/>
              </a:ext>
            </a:extLst>
          </p:cNvPr>
          <p:cNvSpPr txBox="1"/>
          <p:nvPr/>
        </p:nvSpPr>
        <p:spPr>
          <a:xfrm>
            <a:off x="762000" y="2191963"/>
            <a:ext cx="17526000" cy="3046988"/>
          </a:xfrm>
          <a:prstGeom prst="rect">
            <a:avLst/>
          </a:prstGeom>
          <a:noFill/>
        </p:spPr>
        <p:txBody>
          <a:bodyPr wrap="square" rtlCol="0">
            <a:spAutoFit/>
          </a:bodyPr>
          <a:lstStyle/>
          <a:p>
            <a:r>
              <a:rPr lang="en-CA" b="1" dirty="0"/>
              <a:t>Evaluating Yourself</a:t>
            </a:r>
          </a:p>
          <a:p>
            <a:endParaRPr lang="en-CA" dirty="0"/>
          </a:p>
          <a:p>
            <a:pPr marL="457200" indent="-457200">
              <a:buFont typeface="Arial" panose="020B0604020202020204" pitchFamily="34" charset="0"/>
              <a:buChar char="•"/>
            </a:pPr>
            <a:r>
              <a:rPr lang="en-CA" dirty="0"/>
              <a:t>To be a more effective presenter, you’ll find it useful to examine your current skills.</a:t>
            </a:r>
          </a:p>
          <a:p>
            <a:pPr marL="457200" indent="-457200">
              <a:buFont typeface="Arial" panose="020B0604020202020204" pitchFamily="34" charset="0"/>
              <a:buChar char="•"/>
            </a:pPr>
            <a:r>
              <a:rPr lang="en-CA" dirty="0"/>
              <a:t>The following can help you determine which areas to focus on to increase your confidence and competence as a presenter.</a:t>
            </a:r>
          </a:p>
          <a:p>
            <a:endParaRPr lang="en-US" dirty="0"/>
          </a:p>
        </p:txBody>
      </p:sp>
    </p:spTree>
    <p:extLst>
      <p:ext uri="{BB962C8B-B14F-4D97-AF65-F5344CB8AC3E}">
        <p14:creationId xmlns:p14="http://schemas.microsoft.com/office/powerpoint/2010/main" val="17853981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533400" y="2095500"/>
            <a:ext cx="17221200" cy="6001643"/>
          </a:xfrm>
          <a:prstGeom prst="rect">
            <a:avLst/>
          </a:prstGeom>
          <a:noFill/>
        </p:spPr>
        <p:txBody>
          <a:bodyPr wrap="square" rtlCol="0">
            <a:spAutoFit/>
          </a:bodyPr>
          <a:lstStyle/>
          <a:p>
            <a:r>
              <a:rPr lang="en-CA" b="1" dirty="0"/>
              <a:t>3. Clarify Your Core Message</a:t>
            </a:r>
          </a:p>
          <a:p>
            <a:endParaRPr lang="en-US" dirty="0"/>
          </a:p>
          <a:p>
            <a:r>
              <a:rPr lang="en-CA" dirty="0"/>
              <a:t>Before developing the body of the presentation or any slides </a:t>
            </a:r>
            <a:r>
              <a:rPr lang="en-CA" b="1" dirty="0"/>
              <a:t>(Step 4), </a:t>
            </a:r>
            <a:r>
              <a:rPr lang="en-CA" dirty="0"/>
              <a:t>clarify the core message of</a:t>
            </a:r>
          </a:p>
          <a:p>
            <a:r>
              <a:rPr lang="en-CA" dirty="0"/>
              <a:t>your presentation. To do this, develop sentences for the following six areas:</a:t>
            </a:r>
          </a:p>
          <a:p>
            <a:endParaRPr lang="en-US" dirty="0"/>
          </a:p>
          <a:p>
            <a:pPr marL="2090044" lvl="2" indent="-457200">
              <a:buFont typeface="Arial" panose="020B0604020202020204" pitchFamily="34" charset="0"/>
              <a:buChar char="•"/>
            </a:pPr>
            <a:r>
              <a:rPr lang="en-CA" dirty="0"/>
              <a:t>Situation</a:t>
            </a:r>
          </a:p>
          <a:p>
            <a:pPr marL="2090044" lvl="2" indent="-457200">
              <a:buFont typeface="Arial" panose="020B0604020202020204" pitchFamily="34" charset="0"/>
              <a:buChar char="•"/>
            </a:pPr>
            <a:r>
              <a:rPr lang="en-CA" dirty="0"/>
              <a:t>Complication</a:t>
            </a:r>
          </a:p>
          <a:p>
            <a:pPr marL="2090044" lvl="2" indent="-457200">
              <a:buFont typeface="Arial" panose="020B0604020202020204" pitchFamily="34" charset="0"/>
              <a:buChar char="•"/>
            </a:pPr>
            <a:r>
              <a:rPr lang="en-CA" dirty="0"/>
              <a:t>Implication</a:t>
            </a:r>
          </a:p>
          <a:p>
            <a:pPr marL="2090044" lvl="2" indent="-457200">
              <a:buFont typeface="Arial" panose="020B0604020202020204" pitchFamily="34" charset="0"/>
              <a:buChar char="•"/>
            </a:pPr>
            <a:r>
              <a:rPr lang="en-CA" dirty="0"/>
              <a:t>Position</a:t>
            </a:r>
          </a:p>
          <a:p>
            <a:pPr marL="2090044" lvl="2" indent="-457200">
              <a:buFont typeface="Arial" panose="020B0604020202020204" pitchFamily="34" charset="0"/>
              <a:buChar char="•"/>
            </a:pPr>
            <a:r>
              <a:rPr lang="en-CA" dirty="0"/>
              <a:t>Action</a:t>
            </a:r>
          </a:p>
          <a:p>
            <a:pPr marL="2090044" lvl="2" indent="-457200">
              <a:buFont typeface="Arial" panose="020B0604020202020204" pitchFamily="34" charset="0"/>
              <a:buChar char="•"/>
            </a:pPr>
            <a:r>
              <a:rPr lang="en-CA" dirty="0"/>
              <a:t>Benefit</a:t>
            </a:r>
          </a:p>
          <a:p>
            <a:endParaRPr lang="en-US" dirty="0"/>
          </a:p>
        </p:txBody>
      </p:sp>
    </p:spTree>
    <p:extLst>
      <p:ext uri="{BB962C8B-B14F-4D97-AF65-F5344CB8AC3E}">
        <p14:creationId xmlns:p14="http://schemas.microsoft.com/office/powerpoint/2010/main" val="19893625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62000" y="2324100"/>
            <a:ext cx="17221200" cy="1569660"/>
          </a:xfrm>
          <a:prstGeom prst="rect">
            <a:avLst/>
          </a:prstGeom>
          <a:noFill/>
        </p:spPr>
        <p:txBody>
          <a:bodyPr wrap="square" rtlCol="0">
            <a:spAutoFit/>
          </a:bodyPr>
          <a:lstStyle/>
          <a:p>
            <a:r>
              <a:rPr lang="en-CA" b="1" dirty="0"/>
              <a:t>4. Plan the Main and Supporting Ideas</a:t>
            </a:r>
          </a:p>
          <a:p>
            <a:endParaRPr lang="en-US" dirty="0"/>
          </a:p>
          <a:p>
            <a:r>
              <a:rPr lang="en-CA" dirty="0"/>
              <a:t>Before developing the body of the presentation, brainstorm the main and supporting ideas.</a:t>
            </a:r>
            <a:endParaRPr lang="en-US" dirty="0"/>
          </a:p>
        </p:txBody>
      </p:sp>
    </p:spTree>
    <p:extLst>
      <p:ext uri="{BB962C8B-B14F-4D97-AF65-F5344CB8AC3E}">
        <p14:creationId xmlns:p14="http://schemas.microsoft.com/office/powerpoint/2010/main" val="39047893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533400" y="2095500"/>
            <a:ext cx="17221200" cy="5016758"/>
          </a:xfrm>
          <a:prstGeom prst="rect">
            <a:avLst/>
          </a:prstGeom>
          <a:noFill/>
        </p:spPr>
        <p:txBody>
          <a:bodyPr wrap="square" rtlCol="0">
            <a:spAutoFit/>
          </a:bodyPr>
          <a:lstStyle/>
          <a:p>
            <a:r>
              <a:rPr lang="en-CA" b="1" dirty="0"/>
              <a:t>5. Engage Your Listeners</a:t>
            </a:r>
          </a:p>
          <a:p>
            <a:endParaRPr lang="en-CA" dirty="0"/>
          </a:p>
          <a:p>
            <a:pPr marL="1273622" lvl="1" indent="-457200">
              <a:buFont typeface="Arial" panose="020B0604020202020204" pitchFamily="34" charset="0"/>
              <a:buChar char="•"/>
            </a:pPr>
            <a:r>
              <a:rPr lang="en-CA" dirty="0"/>
              <a:t>Use slides and other visuals such as whiteboards or demos</a:t>
            </a:r>
          </a:p>
          <a:p>
            <a:pPr marL="1273622" lvl="1" indent="-457200">
              <a:buFont typeface="Arial" panose="020B0604020202020204" pitchFamily="34" charset="0"/>
              <a:buChar char="•"/>
            </a:pPr>
            <a:r>
              <a:rPr lang="en-CA" dirty="0"/>
              <a:t>Plan for moments of interaction.</a:t>
            </a:r>
          </a:p>
          <a:p>
            <a:pPr marL="1273622" lvl="1" indent="-457200">
              <a:buFont typeface="Arial" panose="020B0604020202020204" pitchFamily="34" charset="0"/>
              <a:buChar char="•"/>
            </a:pPr>
            <a:r>
              <a:rPr lang="en-CA" dirty="0"/>
              <a:t>Tell stories.</a:t>
            </a:r>
          </a:p>
          <a:p>
            <a:pPr marL="1273622" lvl="1" indent="-457200">
              <a:buFont typeface="Arial" panose="020B0604020202020204" pitchFamily="34" charset="0"/>
              <a:buChar char="•"/>
            </a:pPr>
            <a:r>
              <a:rPr lang="en-CA" dirty="0"/>
              <a:t>Use analogies.</a:t>
            </a:r>
          </a:p>
          <a:p>
            <a:pPr marL="1273622" lvl="1" indent="-457200">
              <a:buFont typeface="Arial" panose="020B0604020202020204" pitchFamily="34" charset="0"/>
              <a:buChar char="•"/>
            </a:pPr>
            <a:r>
              <a:rPr lang="en-CA" dirty="0"/>
              <a:t>Use humor.</a:t>
            </a:r>
          </a:p>
          <a:p>
            <a:pPr marL="1273622" lvl="1" indent="-457200">
              <a:buFont typeface="Arial" panose="020B0604020202020204" pitchFamily="34" charset="0"/>
              <a:buChar char="•"/>
            </a:pPr>
            <a:r>
              <a:rPr lang="en-CA" dirty="0"/>
              <a:t>Refer to current events.</a:t>
            </a:r>
          </a:p>
          <a:p>
            <a:pPr marL="1273622" lvl="1" indent="-457200">
              <a:buFont typeface="Arial" panose="020B0604020202020204" pitchFamily="34" charset="0"/>
              <a:buChar char="•"/>
            </a:pPr>
            <a:r>
              <a:rPr lang="en-CA" dirty="0"/>
              <a:t>Use quotes and statistics.</a:t>
            </a:r>
          </a:p>
          <a:p>
            <a:endParaRPr lang="en-US" dirty="0"/>
          </a:p>
        </p:txBody>
      </p:sp>
    </p:spTree>
    <p:extLst>
      <p:ext uri="{BB962C8B-B14F-4D97-AF65-F5344CB8AC3E}">
        <p14:creationId xmlns:p14="http://schemas.microsoft.com/office/powerpoint/2010/main" val="19826944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685800" y="2020312"/>
            <a:ext cx="16916400" cy="3123188"/>
          </a:xfrm>
          <a:prstGeom prst="rect">
            <a:avLst/>
          </a:prstGeom>
          <a:noFill/>
        </p:spPr>
        <p:txBody>
          <a:bodyPr wrap="square" rtlCol="0">
            <a:spAutoFit/>
          </a:bodyPr>
          <a:lstStyle/>
          <a:p>
            <a:r>
              <a:rPr lang="en-CA" b="1" dirty="0"/>
              <a:t>6. Build a Strong Finish</a:t>
            </a:r>
          </a:p>
          <a:p>
            <a:endParaRPr lang="en-CA" dirty="0"/>
          </a:p>
          <a:p>
            <a:r>
              <a:rPr lang="en-CA" dirty="0"/>
              <a:t>This step has two parts: </a:t>
            </a:r>
          </a:p>
          <a:p>
            <a:endParaRPr lang="en-CA" dirty="0"/>
          </a:p>
          <a:p>
            <a:pPr marL="457200" indent="-457200">
              <a:buFont typeface="Arial" panose="020B0604020202020204" pitchFamily="34" charset="0"/>
              <a:buChar char="•"/>
            </a:pPr>
            <a:r>
              <a:rPr lang="en-CA" dirty="0"/>
              <a:t>first review the main ideas</a:t>
            </a:r>
          </a:p>
          <a:p>
            <a:pPr marL="457200" indent="-457200">
              <a:buFont typeface="Arial" panose="020B0604020202020204" pitchFamily="34" charset="0"/>
              <a:buChar char="•"/>
            </a:pPr>
            <a:r>
              <a:rPr lang="en-CA" dirty="0"/>
              <a:t>then restate the core message</a:t>
            </a:r>
          </a:p>
        </p:txBody>
      </p:sp>
    </p:spTree>
    <p:extLst>
      <p:ext uri="{BB962C8B-B14F-4D97-AF65-F5344CB8AC3E}">
        <p14:creationId xmlns:p14="http://schemas.microsoft.com/office/powerpoint/2010/main" val="3578893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62000" y="2161639"/>
            <a:ext cx="17221200" cy="4524315"/>
          </a:xfrm>
          <a:prstGeom prst="rect">
            <a:avLst/>
          </a:prstGeom>
          <a:noFill/>
        </p:spPr>
        <p:txBody>
          <a:bodyPr wrap="square" rtlCol="0">
            <a:spAutoFit/>
          </a:bodyPr>
          <a:lstStyle/>
          <a:p>
            <a:r>
              <a:rPr lang="en-CA" b="1" dirty="0"/>
              <a:t>Presentation Check List:</a:t>
            </a:r>
          </a:p>
          <a:p>
            <a:endParaRPr lang="en-CA" dirty="0"/>
          </a:p>
          <a:p>
            <a:pPr marL="457200" indent="-457200">
              <a:buFont typeface="Wingdings" panose="05000000000000000000" pitchFamily="2" charset="2"/>
              <a:buChar char="q"/>
            </a:pPr>
            <a:r>
              <a:rPr lang="en-CA" dirty="0"/>
              <a:t>Clarify my presentation objectives.</a:t>
            </a:r>
          </a:p>
          <a:p>
            <a:pPr marL="457200" indent="-457200">
              <a:buFont typeface="Wingdings" panose="05000000000000000000" pitchFamily="2" charset="2"/>
              <a:buChar char="q"/>
            </a:pPr>
            <a:r>
              <a:rPr lang="en-CA" dirty="0"/>
              <a:t>Analyze the audience.</a:t>
            </a:r>
          </a:p>
          <a:p>
            <a:pPr marL="457200" indent="-457200">
              <a:buFont typeface="Wingdings" panose="05000000000000000000" pitchFamily="2" charset="2"/>
              <a:buChar char="q"/>
            </a:pPr>
            <a:r>
              <a:rPr lang="en-CA" dirty="0"/>
              <a:t>Develop my opening core message: Situation, Complication, Implication, Position, Action, and Benefit statements (SCIPAB).</a:t>
            </a:r>
          </a:p>
          <a:p>
            <a:pPr marL="457200" indent="-457200">
              <a:buFont typeface="Wingdings" panose="05000000000000000000" pitchFamily="2" charset="2"/>
              <a:buChar char="q"/>
            </a:pPr>
            <a:r>
              <a:rPr lang="en-CA" dirty="0"/>
              <a:t>Brainstorm the main and supporting ideas.</a:t>
            </a:r>
          </a:p>
          <a:p>
            <a:pPr marL="457200" indent="-457200">
              <a:buFont typeface="Wingdings" panose="05000000000000000000" pitchFamily="2" charset="2"/>
              <a:buChar char="q"/>
            </a:pPr>
            <a:r>
              <a:rPr lang="en-CA" dirty="0"/>
              <a:t>Add color spots, including slides.</a:t>
            </a:r>
          </a:p>
          <a:p>
            <a:pPr marL="457200" indent="-457200">
              <a:buFont typeface="Wingdings" panose="05000000000000000000" pitchFamily="2" charset="2"/>
              <a:buChar char="q"/>
            </a:pPr>
            <a:r>
              <a:rPr lang="en-CA" dirty="0"/>
              <a:t>Develop my closing.</a:t>
            </a:r>
          </a:p>
        </p:txBody>
      </p:sp>
    </p:spTree>
    <p:extLst>
      <p:ext uri="{BB962C8B-B14F-4D97-AF65-F5344CB8AC3E}">
        <p14:creationId xmlns:p14="http://schemas.microsoft.com/office/powerpoint/2010/main" val="503200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9CA5455-E4F2-654E-BDC9-27D96CE37FF4}"/>
              </a:ext>
            </a:extLst>
          </p:cNvPr>
          <p:cNvSpPr txBox="1"/>
          <p:nvPr/>
        </p:nvSpPr>
        <p:spPr>
          <a:xfrm>
            <a:off x="762000" y="2146866"/>
            <a:ext cx="17221200" cy="4031873"/>
          </a:xfrm>
          <a:prstGeom prst="rect">
            <a:avLst/>
          </a:prstGeom>
          <a:noFill/>
        </p:spPr>
        <p:txBody>
          <a:bodyPr wrap="square" rtlCol="0">
            <a:spAutoFit/>
          </a:bodyPr>
          <a:lstStyle/>
          <a:p>
            <a:r>
              <a:rPr lang="en-CA" b="1" dirty="0"/>
              <a:t>Designing Your Slides</a:t>
            </a:r>
          </a:p>
          <a:p>
            <a:endParaRPr lang="en-CA" dirty="0"/>
          </a:p>
          <a:p>
            <a:pPr marL="457200" indent="-457200">
              <a:buFont typeface="Arial" panose="020B0604020202020204" pitchFamily="34" charset="0"/>
              <a:buChar char="•"/>
            </a:pPr>
            <a:r>
              <a:rPr lang="en-CA" dirty="0"/>
              <a:t>Use the KISS rule for producing visuals to support a presentation: Keep It Short and Simple. </a:t>
            </a:r>
          </a:p>
          <a:p>
            <a:pPr marL="457200" indent="-457200">
              <a:buFont typeface="Arial" panose="020B0604020202020204" pitchFamily="34" charset="0"/>
              <a:buChar char="•"/>
            </a:pPr>
            <a:r>
              <a:rPr lang="en-CA" dirty="0"/>
              <a:t>Ideally, the content of each slide should be understandable by persons who have only a basic knowledge of your topic.</a:t>
            </a:r>
          </a:p>
          <a:p>
            <a:pPr marL="457200" indent="-457200">
              <a:buFont typeface="Arial" panose="020B0604020202020204" pitchFamily="34" charset="0"/>
              <a:buChar char="•"/>
            </a:pPr>
            <a:r>
              <a:rPr lang="en-CA" dirty="0"/>
              <a:t>Design all slides with common sense, especially for slides with very technical content. </a:t>
            </a:r>
          </a:p>
          <a:p>
            <a:pPr marL="457200" indent="-457200">
              <a:buFont typeface="Arial" panose="020B0604020202020204" pitchFamily="34" charset="0"/>
              <a:buChar char="•"/>
            </a:pPr>
            <a:r>
              <a:rPr lang="en-CA" dirty="0"/>
              <a:t>Ensure that everyone in the room can easily read everything on the screen. </a:t>
            </a:r>
          </a:p>
          <a:p>
            <a:endParaRPr lang="en-CA" dirty="0"/>
          </a:p>
        </p:txBody>
      </p:sp>
    </p:spTree>
    <p:extLst>
      <p:ext uri="{BB962C8B-B14F-4D97-AF65-F5344CB8AC3E}">
        <p14:creationId xmlns:p14="http://schemas.microsoft.com/office/powerpoint/2010/main" val="203805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6" name="TextBox 5">
            <a:extLst>
              <a:ext uri="{FF2B5EF4-FFF2-40B4-BE49-F238E27FC236}">
                <a16:creationId xmlns:a16="http://schemas.microsoft.com/office/drawing/2014/main" id="{A238EEDA-B122-7047-A04C-941B66944FEA}"/>
              </a:ext>
            </a:extLst>
          </p:cNvPr>
          <p:cNvSpPr txBox="1"/>
          <p:nvPr/>
        </p:nvSpPr>
        <p:spPr>
          <a:xfrm>
            <a:off x="853440" y="2226953"/>
            <a:ext cx="16581120" cy="6655668"/>
          </a:xfrm>
          <a:prstGeom prst="rect">
            <a:avLst/>
          </a:prstGeom>
          <a:noFill/>
        </p:spPr>
        <p:txBody>
          <a:bodyPr wrap="square" rtlCol="0">
            <a:spAutoFit/>
          </a:bodyPr>
          <a:lstStyle/>
          <a:p>
            <a:r>
              <a:rPr lang="en-US" b="1" dirty="0"/>
              <a:t>Public Speaking 101</a:t>
            </a:r>
          </a:p>
          <a:p>
            <a:endParaRPr lang="en-US" dirty="0"/>
          </a:p>
          <a:p>
            <a:pPr marL="457200" indent="-457200">
              <a:buFont typeface="Arial" panose="020B0604020202020204" pitchFamily="34" charset="0"/>
              <a:buChar char="•"/>
            </a:pPr>
            <a:r>
              <a:rPr lang="en-US" dirty="0"/>
              <a:t>Speak with conviction</a:t>
            </a:r>
          </a:p>
          <a:p>
            <a:pPr marL="457200" indent="-457200">
              <a:buFont typeface="Arial" panose="020B0604020202020204" pitchFamily="34" charset="0"/>
              <a:buChar char="•"/>
            </a:pPr>
            <a:r>
              <a:rPr lang="en-US" dirty="0"/>
              <a:t>Watch your body language</a:t>
            </a:r>
          </a:p>
          <a:p>
            <a:pPr marL="457200" indent="-457200">
              <a:buFont typeface="Arial" panose="020B0604020202020204" pitchFamily="34" charset="0"/>
              <a:buChar char="•"/>
            </a:pPr>
            <a:r>
              <a:rPr lang="en-US" dirty="0"/>
              <a:t>Remember you are the presenter – not your PowerPoint</a:t>
            </a:r>
          </a:p>
          <a:p>
            <a:pPr marL="457200" indent="-457200">
              <a:buFont typeface="Arial" panose="020B0604020202020204" pitchFamily="34" charset="0"/>
              <a:buChar char="•"/>
            </a:pPr>
            <a:r>
              <a:rPr lang="en-US" dirty="0"/>
              <a:t>Speak loudly, clearly and with enthusiasm</a:t>
            </a:r>
          </a:p>
          <a:p>
            <a:pPr marL="457200" indent="-457200">
              <a:buFont typeface="Arial" panose="020B0604020202020204" pitchFamily="34" charset="0"/>
              <a:buChar char="•"/>
            </a:pPr>
            <a:r>
              <a:rPr lang="en-US" dirty="0"/>
              <a:t>Maintain eye contact</a:t>
            </a:r>
          </a:p>
          <a:p>
            <a:pPr marL="457200" indent="-457200">
              <a:buFont typeface="Arial" panose="020B0604020202020204" pitchFamily="34" charset="0"/>
              <a:buChar char="•"/>
            </a:pPr>
            <a:r>
              <a:rPr lang="en-US" dirty="0"/>
              <a:t>Respond to the audience</a:t>
            </a:r>
          </a:p>
          <a:p>
            <a:pPr marL="457200" indent="-457200">
              <a:buFont typeface="Arial" panose="020B0604020202020204" pitchFamily="34" charset="0"/>
              <a:buChar char="•"/>
            </a:pPr>
            <a:r>
              <a:rPr lang="en-US" dirty="0"/>
              <a:t>Slow down and pause when needed</a:t>
            </a:r>
          </a:p>
          <a:p>
            <a:pPr marL="457200" indent="-457200">
              <a:buFont typeface="Arial" panose="020B0604020202020204" pitchFamily="34" charset="0"/>
              <a:buChar char="•"/>
            </a:pPr>
            <a:r>
              <a:rPr lang="en-US" dirty="0"/>
              <a:t>Have a clear positive ending</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endParaRPr lang="en-US" dirty="0"/>
          </a:p>
          <a:p>
            <a:r>
              <a:rPr lang="en-US" sz="1200" dirty="0"/>
              <a:t>(Public Speaking Tips excerpted from </a:t>
            </a:r>
            <a:r>
              <a:rPr lang="en-US" sz="1200" dirty="0" err="1"/>
              <a:t>OmniPress</a:t>
            </a:r>
            <a:r>
              <a:rPr lang="en-US" sz="1200" dirty="0"/>
              <a:t>)</a:t>
            </a:r>
          </a:p>
        </p:txBody>
      </p:sp>
    </p:spTree>
    <p:extLst>
      <p:ext uri="{BB962C8B-B14F-4D97-AF65-F5344CB8AC3E}">
        <p14:creationId xmlns:p14="http://schemas.microsoft.com/office/powerpoint/2010/main" val="890073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23C713AC-2BB8-FD43-93A0-2F5C8EA4E571}"/>
              </a:ext>
            </a:extLst>
          </p:cNvPr>
          <p:cNvSpPr txBox="1"/>
          <p:nvPr/>
        </p:nvSpPr>
        <p:spPr>
          <a:xfrm>
            <a:off x="685800" y="2161639"/>
            <a:ext cx="16916400" cy="7971413"/>
          </a:xfrm>
          <a:prstGeom prst="rect">
            <a:avLst/>
          </a:prstGeom>
          <a:noFill/>
        </p:spPr>
        <p:txBody>
          <a:bodyPr wrap="square" rtlCol="0">
            <a:spAutoFit/>
          </a:bodyPr>
          <a:lstStyle/>
          <a:p>
            <a:r>
              <a:rPr lang="en-CA" b="1" dirty="0"/>
              <a:t>ASSESS YOUR COMFORT LEVEL </a:t>
            </a:r>
            <a:r>
              <a:rPr lang="en-CA" sz="2800" dirty="0"/>
              <a:t>check the category that best describes you as a speaker:</a:t>
            </a:r>
          </a:p>
          <a:p>
            <a:pPr marL="457200" indent="-457200">
              <a:buFont typeface="Wingdings" panose="05000000000000000000" pitchFamily="2" charset="2"/>
              <a:buChar char="q"/>
            </a:pPr>
            <a:r>
              <a:rPr lang="en-CA" sz="2800" b="1" dirty="0"/>
              <a:t>Avoider:</a:t>
            </a:r>
          </a:p>
          <a:p>
            <a:r>
              <a:rPr lang="en-CA" sz="2800" dirty="0"/>
              <a:t>Will do everything possible to steer clear of having to get in front of an audience and might even seek careers that do not involve making presentations.</a:t>
            </a:r>
          </a:p>
          <a:p>
            <a:endParaRPr lang="en-CA" sz="2800" dirty="0"/>
          </a:p>
          <a:p>
            <a:pPr marL="457200" indent="-457200">
              <a:buFont typeface="Wingdings" panose="05000000000000000000" pitchFamily="2" charset="2"/>
              <a:buChar char="q"/>
            </a:pPr>
            <a:r>
              <a:rPr lang="en-CA" sz="2800" b="1" dirty="0"/>
              <a:t>Resister:</a:t>
            </a:r>
          </a:p>
          <a:p>
            <a:r>
              <a:rPr lang="en-CA" sz="2800" dirty="0"/>
              <a:t>Has fear when asked to speak but might not be able to avoid speaking as part of their jobs – when they do speak, they do so with great reluctance and considerable pain.</a:t>
            </a:r>
          </a:p>
          <a:p>
            <a:endParaRPr lang="en-CA" sz="2800" dirty="0"/>
          </a:p>
          <a:p>
            <a:pPr marL="457200" indent="-457200">
              <a:buFont typeface="Wingdings" panose="05000000000000000000" pitchFamily="2" charset="2"/>
              <a:buChar char="q"/>
            </a:pPr>
            <a:r>
              <a:rPr lang="en-CA" sz="2800" b="1" dirty="0"/>
              <a:t>Accepter :</a:t>
            </a:r>
          </a:p>
          <a:p>
            <a:r>
              <a:rPr lang="en-CA" sz="2800" dirty="0"/>
              <a:t>Will give presentations as part of the job but don’t seek out those opportunities, may give a presentation and feel as though they did a good job, may once in a while find they are quite persuasive and enjoy speaking in front of a group.</a:t>
            </a:r>
          </a:p>
          <a:p>
            <a:endParaRPr lang="en-CA" sz="2800" dirty="0"/>
          </a:p>
          <a:p>
            <a:pPr marL="457200" indent="-457200">
              <a:buFont typeface="Wingdings" panose="05000000000000000000" pitchFamily="2" charset="2"/>
              <a:buChar char="q"/>
            </a:pPr>
            <a:r>
              <a:rPr lang="en-CA" sz="2800" b="1" dirty="0"/>
              <a:t>Seeker:</a:t>
            </a:r>
          </a:p>
          <a:p>
            <a:r>
              <a:rPr lang="en-CA" sz="2800" dirty="0"/>
              <a:t>Will look for opportunities to speak and understands that anxiety can be a stimulant which fuels enthusiasm during a presentation, will work at building their professional communication skills and self confidence by speaking often.</a:t>
            </a:r>
          </a:p>
          <a:p>
            <a:endParaRPr lang="en-US" dirty="0"/>
          </a:p>
        </p:txBody>
      </p:sp>
    </p:spTree>
    <p:extLst>
      <p:ext uri="{BB962C8B-B14F-4D97-AF65-F5344CB8AC3E}">
        <p14:creationId xmlns:p14="http://schemas.microsoft.com/office/powerpoint/2010/main" val="3825542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4E39BD06-74AF-AF49-A29C-3E60BEDF41B3}"/>
              </a:ext>
            </a:extLst>
          </p:cNvPr>
          <p:cNvSpPr txBox="1"/>
          <p:nvPr/>
        </p:nvSpPr>
        <p:spPr>
          <a:xfrm>
            <a:off x="685800" y="2324100"/>
            <a:ext cx="17297400" cy="5016758"/>
          </a:xfrm>
          <a:prstGeom prst="rect">
            <a:avLst/>
          </a:prstGeom>
          <a:noFill/>
        </p:spPr>
        <p:txBody>
          <a:bodyPr wrap="square" rtlCol="0">
            <a:spAutoFit/>
          </a:bodyPr>
          <a:lstStyle/>
          <a:p>
            <a:r>
              <a:rPr lang="en-CA" b="1" dirty="0"/>
              <a:t>Anxiety</a:t>
            </a:r>
            <a:r>
              <a:rPr lang="en-CA" dirty="0"/>
              <a:t> is a natural state that occurs any time we are placed under stress. For most</a:t>
            </a:r>
          </a:p>
          <a:p>
            <a:r>
              <a:rPr lang="en-CA" dirty="0"/>
              <a:t>people, giving a presentation causes some degree of stress! </a:t>
            </a:r>
          </a:p>
          <a:p>
            <a:endParaRPr lang="en-CA" dirty="0"/>
          </a:p>
          <a:p>
            <a:r>
              <a:rPr lang="en-CA" dirty="0"/>
              <a:t>When this type of stress occurs, physiological changes take place that may cause symptoms such as:</a:t>
            </a:r>
          </a:p>
          <a:p>
            <a:endParaRPr lang="en-CA" dirty="0"/>
          </a:p>
          <a:p>
            <a:pPr marL="457200" indent="-457200">
              <a:buFont typeface="Arial" panose="020B0604020202020204" pitchFamily="34" charset="0"/>
              <a:buChar char="•"/>
            </a:pPr>
            <a:r>
              <a:rPr lang="en-CA" dirty="0"/>
              <a:t>A nervous stomach</a:t>
            </a:r>
          </a:p>
          <a:p>
            <a:pPr marL="457200" indent="-457200">
              <a:buFont typeface="Arial" panose="020B0604020202020204" pitchFamily="34" charset="0"/>
              <a:buChar char="•"/>
            </a:pPr>
            <a:r>
              <a:rPr lang="en-CA" dirty="0"/>
              <a:t>Sweating</a:t>
            </a:r>
          </a:p>
          <a:p>
            <a:pPr marL="457200" indent="-457200">
              <a:buFont typeface="Arial" panose="020B0604020202020204" pitchFamily="34" charset="0"/>
              <a:buChar char="•"/>
            </a:pPr>
            <a:r>
              <a:rPr lang="en-CA" dirty="0"/>
              <a:t>Tremors in the hands and legs</a:t>
            </a:r>
          </a:p>
          <a:p>
            <a:pPr marL="457200" indent="-457200">
              <a:buFont typeface="Arial" panose="020B0604020202020204" pitchFamily="34" charset="0"/>
              <a:buChar char="•"/>
            </a:pPr>
            <a:r>
              <a:rPr lang="en-CA" dirty="0"/>
              <a:t>Accelerated breathing</a:t>
            </a:r>
          </a:p>
          <a:p>
            <a:pPr marL="457200" indent="-457200">
              <a:buFont typeface="Arial" panose="020B0604020202020204" pitchFamily="34" charset="0"/>
              <a:buChar char="•"/>
            </a:pPr>
            <a:r>
              <a:rPr lang="en-CA" dirty="0"/>
              <a:t>Increased heart rate</a:t>
            </a:r>
          </a:p>
        </p:txBody>
      </p:sp>
    </p:spTree>
    <p:extLst>
      <p:ext uri="{BB962C8B-B14F-4D97-AF65-F5344CB8AC3E}">
        <p14:creationId xmlns:p14="http://schemas.microsoft.com/office/powerpoint/2010/main" val="1464987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B2A9D3CA-8FCD-6F47-AF0E-7E35285297A5}"/>
              </a:ext>
            </a:extLst>
          </p:cNvPr>
          <p:cNvSpPr txBox="1"/>
          <p:nvPr/>
        </p:nvSpPr>
        <p:spPr>
          <a:xfrm>
            <a:off x="762000" y="2161639"/>
            <a:ext cx="17297400" cy="6494085"/>
          </a:xfrm>
          <a:prstGeom prst="rect">
            <a:avLst/>
          </a:prstGeom>
          <a:noFill/>
        </p:spPr>
        <p:txBody>
          <a:bodyPr wrap="square" rtlCol="0">
            <a:spAutoFit/>
          </a:bodyPr>
          <a:lstStyle/>
          <a:p>
            <a:r>
              <a:rPr lang="en-CA" b="1" dirty="0"/>
              <a:t>Tips for Reducing Anxiety:</a:t>
            </a:r>
          </a:p>
          <a:p>
            <a:endParaRPr lang="en-CA" dirty="0"/>
          </a:p>
          <a:p>
            <a:r>
              <a:rPr lang="en-CA" b="1" dirty="0"/>
              <a:t>Organize</a:t>
            </a:r>
            <a:endParaRPr lang="en-CA" dirty="0"/>
          </a:p>
          <a:p>
            <a:pPr marL="457200" indent="-457200">
              <a:buFont typeface="Arial" panose="020B0604020202020204" pitchFamily="34" charset="0"/>
              <a:buChar char="•"/>
            </a:pPr>
            <a:r>
              <a:rPr lang="en-CA" dirty="0"/>
              <a:t>Lack of organization is one of the major causes of anxiety. </a:t>
            </a:r>
          </a:p>
          <a:p>
            <a:pPr marL="457200" indent="-457200">
              <a:buFont typeface="Arial" panose="020B0604020202020204" pitchFamily="34" charset="0"/>
              <a:buChar char="•"/>
            </a:pPr>
            <a:r>
              <a:rPr lang="en-CA" dirty="0"/>
              <a:t>Knowing that your thoughts are well organized will give you more confidence, which will allow you to focus your energy on your presentation.</a:t>
            </a:r>
          </a:p>
          <a:p>
            <a:endParaRPr lang="en-CA" dirty="0"/>
          </a:p>
          <a:p>
            <a:r>
              <a:rPr lang="en-CA" b="1" dirty="0"/>
              <a:t>Visualize</a:t>
            </a:r>
            <a:endParaRPr lang="en-CA" dirty="0"/>
          </a:p>
          <a:p>
            <a:pPr marL="457200" indent="-457200">
              <a:buFont typeface="Arial" panose="020B0604020202020204" pitchFamily="34" charset="0"/>
              <a:buChar char="•"/>
            </a:pPr>
            <a:r>
              <a:rPr lang="en-CA" dirty="0"/>
              <a:t>Imagine walking into a room, being introduced, delivering your presentation with enthusiasm, fielding questions with confidence, and leaving the room knowing you did a great job. </a:t>
            </a:r>
          </a:p>
          <a:p>
            <a:pPr marL="457200" indent="-457200">
              <a:buFont typeface="Arial" panose="020B0604020202020204" pitchFamily="34" charset="0"/>
              <a:buChar char="•"/>
            </a:pPr>
            <a:r>
              <a:rPr lang="en-CA" dirty="0"/>
              <a:t>Mentally rehearse this sequence with all the details of your particular situation, and it will help you focus on what you need to do to be successful.</a:t>
            </a:r>
          </a:p>
          <a:p>
            <a:endParaRPr lang="en-US" dirty="0"/>
          </a:p>
        </p:txBody>
      </p:sp>
    </p:spTree>
    <p:extLst>
      <p:ext uri="{BB962C8B-B14F-4D97-AF65-F5344CB8AC3E}">
        <p14:creationId xmlns:p14="http://schemas.microsoft.com/office/powerpoint/2010/main" val="27633718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3D30765C-2B18-8E47-846F-133F1255C38A}"/>
              </a:ext>
            </a:extLst>
          </p:cNvPr>
          <p:cNvSpPr txBox="1"/>
          <p:nvPr/>
        </p:nvSpPr>
        <p:spPr>
          <a:xfrm>
            <a:off x="800100" y="2161639"/>
            <a:ext cx="16687800" cy="5016758"/>
          </a:xfrm>
          <a:prstGeom prst="rect">
            <a:avLst/>
          </a:prstGeom>
          <a:noFill/>
        </p:spPr>
        <p:txBody>
          <a:bodyPr wrap="square" rtlCol="0">
            <a:spAutoFit/>
          </a:bodyPr>
          <a:lstStyle/>
          <a:p>
            <a:r>
              <a:rPr lang="en-CA" b="1" dirty="0"/>
              <a:t>Tips for Reducing Anxiety:</a:t>
            </a:r>
          </a:p>
          <a:p>
            <a:endParaRPr lang="en-CA" b="1" dirty="0"/>
          </a:p>
          <a:p>
            <a:r>
              <a:rPr lang="en-CA" b="1" dirty="0"/>
              <a:t>Practice</a:t>
            </a:r>
            <a:endParaRPr lang="en-CA" dirty="0"/>
          </a:p>
          <a:p>
            <a:pPr marL="457200" indent="-457200">
              <a:buFont typeface="Arial" panose="020B0604020202020204" pitchFamily="34" charset="0"/>
              <a:buChar char="•"/>
            </a:pPr>
            <a:r>
              <a:rPr lang="en-CA" dirty="0"/>
              <a:t>Many speakers rehearse a presentation mentally or with just their lips. </a:t>
            </a:r>
          </a:p>
          <a:p>
            <a:pPr marL="457200" indent="-457200">
              <a:buFont typeface="Arial" panose="020B0604020202020204" pitchFamily="34" charset="0"/>
              <a:buChar char="•"/>
            </a:pPr>
            <a:r>
              <a:rPr lang="en-CA" dirty="0"/>
              <a:t>Instead, you should practice standing up, as if an audience were in front of you, and use your visual aids (if you have them). </a:t>
            </a:r>
          </a:p>
          <a:p>
            <a:pPr marL="457200" indent="-457200">
              <a:buFont typeface="Arial" panose="020B0604020202020204" pitchFamily="34" charset="0"/>
              <a:buChar char="•"/>
            </a:pPr>
            <a:r>
              <a:rPr lang="en-CA" dirty="0"/>
              <a:t>At least two dress rehearsals are recommended. </a:t>
            </a:r>
          </a:p>
          <a:p>
            <a:pPr marL="457200" indent="-457200">
              <a:buFont typeface="Arial" panose="020B0604020202020204" pitchFamily="34" charset="0"/>
              <a:buChar char="•"/>
            </a:pPr>
            <a:r>
              <a:rPr lang="en-CA" dirty="0"/>
              <a:t>If possible, have somebody critique the first one and/or have it videotaped. </a:t>
            </a:r>
          </a:p>
          <a:p>
            <a:pPr marL="457200" indent="-457200">
              <a:buFont typeface="Arial" panose="020B0604020202020204" pitchFamily="34" charset="0"/>
              <a:buChar char="•"/>
            </a:pPr>
            <a:r>
              <a:rPr lang="en-CA" dirty="0"/>
              <a:t>Watch the playback, listen to the critique, and incorporate any changes you think are required before your final practice session. </a:t>
            </a:r>
            <a:endParaRPr lang="en-US" dirty="0"/>
          </a:p>
        </p:txBody>
      </p:sp>
    </p:spTree>
    <p:extLst>
      <p:ext uri="{BB962C8B-B14F-4D97-AF65-F5344CB8AC3E}">
        <p14:creationId xmlns:p14="http://schemas.microsoft.com/office/powerpoint/2010/main" val="9393529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210251E0-7F14-F146-9544-04243163F254}"/>
              </a:ext>
            </a:extLst>
          </p:cNvPr>
          <p:cNvSpPr txBox="1"/>
          <p:nvPr/>
        </p:nvSpPr>
        <p:spPr>
          <a:xfrm>
            <a:off x="609600" y="2165527"/>
            <a:ext cx="16840200" cy="4031873"/>
          </a:xfrm>
          <a:prstGeom prst="rect">
            <a:avLst/>
          </a:prstGeom>
          <a:noFill/>
        </p:spPr>
        <p:txBody>
          <a:bodyPr wrap="square" rtlCol="0">
            <a:spAutoFit/>
          </a:bodyPr>
          <a:lstStyle/>
          <a:p>
            <a:r>
              <a:rPr lang="en-CA" b="1" dirty="0"/>
              <a:t>Case Study #1 (Scenario): </a:t>
            </a:r>
          </a:p>
          <a:p>
            <a:endParaRPr lang="en-CA" dirty="0"/>
          </a:p>
          <a:p>
            <a:r>
              <a:rPr lang="en-CA" dirty="0"/>
              <a:t>Carol is an account executive with a children’s book publisher. She has been asked</a:t>
            </a:r>
          </a:p>
          <a:p>
            <a:r>
              <a:rPr lang="en-CA" dirty="0"/>
              <a:t>to present the sales figures for her region at the company’s national sales meeting.</a:t>
            </a:r>
          </a:p>
          <a:p>
            <a:r>
              <a:rPr lang="en-CA" dirty="0"/>
              <a:t>Her colleague Nancy is finishing her remarks, and in two minutes, Carol will have</a:t>
            </a:r>
          </a:p>
          <a:p>
            <a:r>
              <a:rPr lang="en-CA" dirty="0"/>
              <a:t>to stand up and make her presentation. She is experiencing extreme anxiety at a</a:t>
            </a:r>
          </a:p>
          <a:p>
            <a:r>
              <a:rPr lang="en-CA" dirty="0"/>
              <a:t>time when she needs to be focused and collected.</a:t>
            </a:r>
          </a:p>
          <a:p>
            <a:endParaRPr lang="en-US" dirty="0"/>
          </a:p>
        </p:txBody>
      </p:sp>
    </p:spTree>
    <p:extLst>
      <p:ext uri="{BB962C8B-B14F-4D97-AF65-F5344CB8AC3E}">
        <p14:creationId xmlns:p14="http://schemas.microsoft.com/office/powerpoint/2010/main" val="22260013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6B59BF5A-7F97-F04B-BC18-189C698401AF}"/>
              </a:ext>
            </a:extLst>
          </p:cNvPr>
          <p:cNvSpPr txBox="1"/>
          <p:nvPr/>
        </p:nvSpPr>
        <p:spPr>
          <a:xfrm>
            <a:off x="647700" y="2161639"/>
            <a:ext cx="16992600" cy="6986528"/>
          </a:xfrm>
          <a:prstGeom prst="rect">
            <a:avLst/>
          </a:prstGeom>
          <a:noFill/>
        </p:spPr>
        <p:txBody>
          <a:bodyPr wrap="square" rtlCol="0">
            <a:spAutoFit/>
          </a:bodyPr>
          <a:lstStyle/>
          <a:p>
            <a:r>
              <a:rPr lang="en-CA" b="1" dirty="0"/>
              <a:t>Case Study #1 (Solutions): </a:t>
            </a:r>
          </a:p>
          <a:p>
            <a:endParaRPr lang="en-CA" dirty="0"/>
          </a:p>
          <a:p>
            <a:r>
              <a:rPr lang="en-CA" b="1" dirty="0"/>
              <a:t>Breathe</a:t>
            </a:r>
          </a:p>
          <a:p>
            <a:endParaRPr lang="en-CA" dirty="0"/>
          </a:p>
          <a:p>
            <a:pPr marL="457200" indent="-457200">
              <a:buFont typeface="Arial" panose="020B0604020202020204" pitchFamily="34" charset="0"/>
              <a:buChar char="•"/>
            </a:pPr>
            <a:r>
              <a:rPr lang="en-CA" dirty="0"/>
              <a:t>When your muscles tighten and you feel nervous, you might not be breathing deeply enough. </a:t>
            </a:r>
          </a:p>
          <a:p>
            <a:pPr marL="457200" indent="-457200">
              <a:buFont typeface="Arial" panose="020B0604020202020204" pitchFamily="34" charset="0"/>
              <a:buChar char="•"/>
            </a:pPr>
            <a:r>
              <a:rPr lang="en-CA" dirty="0"/>
              <a:t>The first thing to do is to sit up, straight but relaxed, and inhale deeply a number of times.</a:t>
            </a:r>
          </a:p>
          <a:p>
            <a:endParaRPr lang="en-CA" dirty="0"/>
          </a:p>
          <a:p>
            <a:r>
              <a:rPr lang="en-CA" b="1" dirty="0"/>
              <a:t>Focus on Relaxing</a:t>
            </a:r>
          </a:p>
          <a:p>
            <a:endParaRPr lang="en-CA" dirty="0"/>
          </a:p>
          <a:p>
            <a:pPr marL="457200" indent="-457200">
              <a:buFont typeface="Arial" panose="020B0604020202020204" pitchFamily="34" charset="0"/>
              <a:buChar char="•"/>
            </a:pPr>
            <a:r>
              <a:rPr lang="en-CA" dirty="0"/>
              <a:t>Instead of thinking about the tension, focus on relaxing. </a:t>
            </a:r>
          </a:p>
          <a:p>
            <a:pPr marL="457200" indent="-457200">
              <a:buFont typeface="Arial" panose="020B0604020202020204" pitchFamily="34" charset="0"/>
              <a:buChar char="•"/>
            </a:pPr>
            <a:r>
              <a:rPr lang="en-CA" dirty="0"/>
              <a:t>As you breathe, tell yourself on the inhale, “I am,” and on the exhale, “relaxed.” Try to clear your mind of everything except the repetition of the “I am…relaxed” statement, and continue this exercise for several minutes.</a:t>
            </a:r>
          </a:p>
          <a:p>
            <a:endParaRPr lang="en-US" dirty="0"/>
          </a:p>
        </p:txBody>
      </p:sp>
    </p:spTree>
    <p:extLst>
      <p:ext uri="{BB962C8B-B14F-4D97-AF65-F5344CB8AC3E}">
        <p14:creationId xmlns:p14="http://schemas.microsoft.com/office/powerpoint/2010/main" val="2728037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090D074-3148-F04C-809B-1374392A6667}"/>
              </a:ext>
            </a:extLst>
          </p:cNvPr>
          <p:cNvSpPr>
            <a:spLocks noGrp="1"/>
          </p:cNvSpPr>
          <p:nvPr>
            <p:ph type="title"/>
          </p:nvPr>
        </p:nvSpPr>
        <p:spPr>
          <a:xfrm>
            <a:off x="2819400" y="0"/>
            <a:ext cx="14218920" cy="1197864"/>
          </a:xfrm>
        </p:spPr>
        <p:txBody>
          <a:bodyPr/>
          <a:lstStyle/>
          <a:p>
            <a:pPr algn="ctr"/>
            <a:br>
              <a:rPr lang="en-US" sz="4000" b="1" dirty="0">
                <a:solidFill>
                  <a:schemeClr val="bg1"/>
                </a:solidFill>
                <a:latin typeface="Arial" pitchFamily="34" charset="0"/>
              </a:rPr>
            </a:br>
            <a:r>
              <a:rPr lang="en-US" sz="4800" b="1" dirty="0">
                <a:solidFill>
                  <a:schemeClr val="bg1"/>
                </a:solidFill>
                <a:latin typeface="Arial" panose="020B0604020202020204" pitchFamily="34" charset="0"/>
                <a:cs typeface="Arial" panose="020B0604020202020204" pitchFamily="34" charset="0"/>
              </a:rPr>
              <a:t>Effective Presentation Skills</a:t>
            </a:r>
            <a:endParaRPr lang="en-US" sz="4800" dirty="0">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B193E395-4F40-C945-B2AA-57D219235E50}"/>
              </a:ext>
            </a:extLst>
          </p:cNvPr>
          <p:cNvSpPr txBox="1"/>
          <p:nvPr/>
        </p:nvSpPr>
        <p:spPr>
          <a:xfrm>
            <a:off x="5638800" y="419100"/>
            <a:ext cx="184731" cy="1323439"/>
          </a:xfrm>
          <a:prstGeom prst="rect">
            <a:avLst/>
          </a:prstGeom>
          <a:noFill/>
        </p:spPr>
        <p:txBody>
          <a:bodyPr wrap="none" rtlCol="0">
            <a:spAutoFit/>
          </a:bodyPr>
          <a:lstStyle/>
          <a:p>
            <a:endParaRPr lang="en-US" sz="4800" b="1" dirty="0">
              <a:solidFill>
                <a:schemeClr val="bg1"/>
              </a:solidFill>
            </a:endParaRPr>
          </a:p>
          <a:p>
            <a:endParaRPr lang="en-US" dirty="0"/>
          </a:p>
        </p:txBody>
      </p:sp>
      <p:sp>
        <p:nvSpPr>
          <p:cNvPr id="2" name="TextBox 1">
            <a:extLst>
              <a:ext uri="{FF2B5EF4-FFF2-40B4-BE49-F238E27FC236}">
                <a16:creationId xmlns:a16="http://schemas.microsoft.com/office/drawing/2014/main" id="{3027A202-0630-E549-8F5B-9FE718B2E87C}"/>
              </a:ext>
            </a:extLst>
          </p:cNvPr>
          <p:cNvSpPr txBox="1"/>
          <p:nvPr/>
        </p:nvSpPr>
        <p:spPr>
          <a:xfrm>
            <a:off x="685800" y="2171700"/>
            <a:ext cx="16992600" cy="5016758"/>
          </a:xfrm>
          <a:prstGeom prst="rect">
            <a:avLst/>
          </a:prstGeom>
          <a:noFill/>
        </p:spPr>
        <p:txBody>
          <a:bodyPr wrap="square" rtlCol="0">
            <a:spAutoFit/>
          </a:bodyPr>
          <a:lstStyle/>
          <a:p>
            <a:r>
              <a:rPr lang="en-CA" b="1" dirty="0"/>
              <a:t>Case Study #1 (Solutions): </a:t>
            </a:r>
          </a:p>
          <a:p>
            <a:endParaRPr lang="en-US" dirty="0"/>
          </a:p>
          <a:p>
            <a:r>
              <a:rPr lang="en-CA" b="1" dirty="0"/>
              <a:t>Release Tension</a:t>
            </a:r>
          </a:p>
          <a:p>
            <a:endParaRPr lang="en-CA" dirty="0"/>
          </a:p>
          <a:p>
            <a:pPr marL="457200" indent="-457200">
              <a:buFont typeface="Arial" panose="020B0604020202020204" pitchFamily="34" charset="0"/>
              <a:buChar char="•"/>
            </a:pPr>
            <a:r>
              <a:rPr lang="en-CA" dirty="0"/>
              <a:t>Starting with your toes and calf muscles, and moving up through your body, tighten your muscles, finally making a fist (i.e., toes, feet, calves, thighs, stomach, chest, shoulders, arms, and fingers). </a:t>
            </a:r>
          </a:p>
          <a:p>
            <a:pPr marL="457200" indent="-457200">
              <a:buFont typeface="Arial" panose="020B0604020202020204" pitchFamily="34" charset="0"/>
              <a:buChar char="•"/>
            </a:pPr>
            <a:r>
              <a:rPr lang="en-CA" dirty="0"/>
              <a:t>Immediately release all of the tension and take a deep breath. </a:t>
            </a:r>
          </a:p>
          <a:p>
            <a:pPr marL="457200" indent="-457200">
              <a:buFont typeface="Arial" panose="020B0604020202020204" pitchFamily="34" charset="0"/>
              <a:buChar char="•"/>
            </a:pPr>
            <a:r>
              <a:rPr lang="en-CA" dirty="0"/>
              <a:t>Repeat this exercise until you feel the tension start to drain away. Remember, this exercise is to be done quietly so that no one knows you’re relaxing!</a:t>
            </a:r>
          </a:p>
          <a:p>
            <a:endParaRPr lang="en-US" dirty="0"/>
          </a:p>
        </p:txBody>
      </p:sp>
    </p:spTree>
    <p:extLst>
      <p:ext uri="{BB962C8B-B14F-4D97-AF65-F5344CB8AC3E}">
        <p14:creationId xmlns:p14="http://schemas.microsoft.com/office/powerpoint/2010/main" val="2770113185"/>
      </p:ext>
    </p:extLst>
  </p:cSld>
  <p:clrMapOvr>
    <a:masterClrMapping/>
  </p:clrMapOvr>
</p:sld>
</file>

<file path=ppt/theme/theme1.xml><?xml version="1.0" encoding="utf-8"?>
<a:theme xmlns:a="http://schemas.openxmlformats.org/drawingml/2006/main" name="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9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4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5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6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7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8_College Wide Slid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9748</TotalTime>
  <Words>3669</Words>
  <Application>Microsoft Office PowerPoint</Application>
  <PresentationFormat>Custom</PresentationFormat>
  <Paragraphs>397</Paragraphs>
  <Slides>26</Slides>
  <Notes>26</Notes>
  <HiddenSlides>0</HiddenSlides>
  <MMClips>0</MMClips>
  <ScaleCrop>false</ScaleCrop>
  <HeadingPairs>
    <vt:vector size="6" baseType="variant">
      <vt:variant>
        <vt:lpstr>Fonts Used</vt:lpstr>
      </vt:variant>
      <vt:variant>
        <vt:i4>4</vt:i4>
      </vt:variant>
      <vt:variant>
        <vt:lpstr>Theme</vt:lpstr>
      </vt:variant>
      <vt:variant>
        <vt:i4>10</vt:i4>
      </vt:variant>
      <vt:variant>
        <vt:lpstr>Slide Titles</vt:lpstr>
      </vt:variant>
      <vt:variant>
        <vt:i4>26</vt:i4>
      </vt:variant>
    </vt:vector>
  </HeadingPairs>
  <TitlesOfParts>
    <vt:vector size="40" baseType="lpstr">
      <vt:lpstr>Arial</vt:lpstr>
      <vt:lpstr>Calibri</vt:lpstr>
      <vt:lpstr>Verdana</vt:lpstr>
      <vt:lpstr>Wingdings</vt:lpstr>
      <vt:lpstr>College Wide Slide</vt:lpstr>
      <vt:lpstr>1_College Wide Slide</vt:lpstr>
      <vt:lpstr>2_College Wide Slide</vt:lpstr>
      <vt:lpstr>3_College Wide Slide</vt:lpstr>
      <vt:lpstr>4_College Wide Slide</vt:lpstr>
      <vt:lpstr>5_College Wide Slide</vt:lpstr>
      <vt:lpstr>6_College Wide Slide</vt:lpstr>
      <vt:lpstr>7_College Wide Slide</vt:lpstr>
      <vt:lpstr>8_College Wide Slide</vt:lpstr>
      <vt:lpstr>9_College Wide Slide</vt:lpstr>
      <vt:lpstr>School of Computer Technology </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lpstr> Effective Presentation Skills</vt:lpstr>
    </vt:vector>
  </TitlesOfParts>
  <Company>GBC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GBC USER</dc:creator>
  <cp:lastModifiedBy>Nat</cp:lastModifiedBy>
  <cp:revision>121</cp:revision>
  <cp:lastPrinted>2021-03-14T23:03:06Z</cp:lastPrinted>
  <dcterms:created xsi:type="dcterms:W3CDTF">2014-10-16T19:22:52Z</dcterms:created>
  <dcterms:modified xsi:type="dcterms:W3CDTF">2021-03-15T20:59:20Z</dcterms:modified>
</cp:coreProperties>
</file>

<file path=docProps/thumbnail.jpeg>
</file>